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57" r:id="rId4"/>
    <p:sldId id="261" r:id="rId5"/>
    <p:sldId id="262" r:id="rId6"/>
    <p:sldId id="263" r:id="rId7"/>
    <p:sldId id="258" r:id="rId8"/>
    <p:sldId id="259" r:id="rId9"/>
    <p:sldId id="264" r:id="rId10"/>
    <p:sldId id="265" r:id="rId11"/>
    <p:sldId id="260" r:id="rId12"/>
    <p:sldId id="267" r:id="rId13"/>
    <p:sldId id="266" r:id="rId14"/>
    <p:sldId id="273" r:id="rId15"/>
    <p:sldId id="278" r:id="rId16"/>
    <p:sldId id="279" r:id="rId17"/>
    <p:sldId id="272" r:id="rId18"/>
    <p:sldId id="274" r:id="rId19"/>
    <p:sldId id="275" r:id="rId20"/>
    <p:sldId id="276" r:id="rId21"/>
    <p:sldId id="280" r:id="rId22"/>
    <p:sldId id="27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444810-759E-4B6E-9E3E-B78D5AC0D660}">
          <p14:sldIdLst>
            <p14:sldId id="256"/>
            <p14:sldId id="271"/>
            <p14:sldId id="257"/>
            <p14:sldId id="261"/>
            <p14:sldId id="262"/>
            <p14:sldId id="263"/>
            <p14:sldId id="258"/>
            <p14:sldId id="259"/>
            <p14:sldId id="264"/>
            <p14:sldId id="265"/>
            <p14:sldId id="260"/>
            <p14:sldId id="267"/>
            <p14:sldId id="266"/>
            <p14:sldId id="273"/>
            <p14:sldId id="278"/>
            <p14:sldId id="279"/>
            <p14:sldId id="272"/>
            <p14:sldId id="274"/>
            <p14:sldId id="275"/>
            <p14:sldId id="276"/>
            <p14:sldId id="280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9"/>
    <p:restoredTop sz="96291"/>
  </p:normalViewPr>
  <p:slideViewPr>
    <p:cSldViewPr snapToGrid="0" snapToObjects="1">
      <p:cViewPr varScale="1">
        <p:scale>
          <a:sx n="78" d="100"/>
          <a:sy n="78" d="100"/>
        </p:scale>
        <p:origin x="8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E0D18-1571-A04A-AAEC-E2B08B390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8533" y="3008914"/>
            <a:ext cx="5429250" cy="1119456"/>
          </a:xfr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5975" y="4632326"/>
            <a:ext cx="4972050" cy="527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988284-EE48-8E42-B924-5D264F521D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5875"/>
            <a:ext cx="9144000" cy="6781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7559"/>
            <a:ext cx="7886700" cy="112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CFBF-97A7-B34A-8389-631CD7E91A3E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1304-037B-824C-94A6-0372E4786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F2FF-7783-0D4B-8FC9-C279A4F9E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98" y="283958"/>
            <a:ext cx="2795954" cy="1296596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Day 4  Midterm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83785-C98A-B64F-B326-02FF8D1A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662" y="2996921"/>
            <a:ext cx="6928338" cy="203224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NAME OF COMMISSION: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COMMUNICATIONS AND THE BATTLE OF IDEAS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Nkenke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Kekana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Presenters: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Mahlengi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Bhengu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Kenny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Morolong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Khusela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Diko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Rapporteur: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Nonceba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Mhlauli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5C898-B08A-E3B1-B2A2-C352340B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8" y="6161498"/>
            <a:ext cx="1761569" cy="451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E91CF-0983-BD46-93E8-9550F77D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8" y="1919236"/>
            <a:ext cx="2090415" cy="2606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F384F6-2BDB-EE5B-0593-36C24DF1033B}"/>
              </a:ext>
            </a:extLst>
          </p:cNvPr>
          <p:cNvSpPr txBox="1"/>
          <p:nvPr/>
        </p:nvSpPr>
        <p:spPr>
          <a:xfrm>
            <a:off x="5746402" y="703656"/>
            <a:ext cx="2857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Commissions Report to Plenary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0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276D-A9CB-B5BC-4761-3900413E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C224-B035-8712-EE92-CE2A9367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96" y="215867"/>
            <a:ext cx="7886700" cy="1123130"/>
          </a:xfrm>
        </p:spPr>
        <p:txBody>
          <a:bodyPr>
            <a:noAutofit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Key Programmatic Actions Required 2026-2027 and towards 2032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D0CF-BFFF-FE97-67BA-58BE7D5C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23"/>
            <a:ext cx="7886700" cy="4717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AREAS REQUIRING STRENGTHENING OR REVIEW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Integrate political and ideological training of members of the ANC across all spheres and to strengthen the work of the DCIP;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of the GCIS and the DCIP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better communicate the work of the ANC led-government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To reaffirm our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resolve to regain public trust and rebuild Brand ANC – not bringing the brand into disrepute;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based communications through the establishment of a Research Centre to support evidence based communications;</a:t>
            </a: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specialised content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though third party endorsers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economy, law, agriculture, finance, tourism and conversation…)</a:t>
            </a:r>
          </a:p>
        </p:txBody>
      </p:sp>
    </p:spTree>
    <p:extLst>
      <p:ext uri="{BB962C8B-B14F-4D97-AF65-F5344CB8AC3E}">
        <p14:creationId xmlns:p14="http://schemas.microsoft.com/office/powerpoint/2010/main" val="391953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5CA1-3ED2-40F1-8B1A-9654CF05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7559"/>
            <a:ext cx="7886700" cy="496310"/>
          </a:xfrm>
        </p:spPr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RISKS FOR MOTIVE FORCES. HOW TO MITIGATE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5270F-9C36-3F39-AB64-05D17FAE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5562"/>
            <a:ext cx="7886700" cy="4761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ANCs failure to invest and accelerate media relationship management - </a:t>
            </a:r>
          </a:p>
          <a:p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spokespersons must meet all key media houses at least, once a month and respond immediately to unfair media coverage;</a:t>
            </a: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The culture of conservative narrative messaging;</a:t>
            </a: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Strengthen communication protocols and enable leadership to interact with the motive forces;</a:t>
            </a:r>
          </a:p>
          <a:p>
            <a:pPr marL="0" indent="0">
              <a:buNone/>
            </a:pP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hostile </a:t>
            </a: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disinformation </a:t>
            </a: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- </a:t>
            </a:r>
            <a:endParaRPr lang="en-Z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Enhance our own unmediated communication platforms and networks;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074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RISKS FOR MOTIVE FORCES. HOW TO MITIGATE</a:t>
            </a:r>
          </a:p>
          <a:p>
            <a:pPr marL="0" indent="0">
              <a:buNone/>
            </a:pP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strengthening </a:t>
            </a: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relations with </a:t>
            </a: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edia </a:t>
            </a:r>
            <a:r>
              <a:rPr lang="en-ZA" sz="2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Prioritise the use of community media as a communication platform of choice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Service Delivery: </a:t>
            </a:r>
            <a:endParaRPr lang="en-Z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No amount of communication can out-perform people’s lived 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– we must accelerate service delivery;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Capacity gaps in province - There is a need to harmonise and standardise communication capacity in provinces and 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/municipalities;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Communication is not a silver bullet.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3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27EF-DC36-AB72-97C5-6C1C6C75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315276"/>
            <a:ext cx="8574515" cy="70072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 ICT and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TRANSFORMATION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3C58-C269-8BC9-02CC-6D3D0C2D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260122"/>
            <a:ext cx="7886700" cy="4743758"/>
          </a:xfrm>
        </p:spPr>
        <p:txBody>
          <a:bodyPr>
            <a:norm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Context: 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Digital economy central to the advancement of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NDR;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Need for sovereign, inclusive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technology and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infrastructure (threat of digital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colonialism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we must own our own technologies) – “</a:t>
            </a:r>
            <a:r>
              <a:rPr lang="en-Z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</a:t>
            </a:r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 from consumer to </a:t>
            </a:r>
            <a:r>
              <a:rPr lang="en-Z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producer”</a:t>
            </a:r>
            <a:endParaRPr lang="en-Z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State-led development vs neoliberal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dependency – (the state must lead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rollout in underserviced and rural communities).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4IR reshaping economic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 –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work is changing.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A837-C8EA-697C-E739-3294A3F0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FFF-FB06-D786-E8B5-28C2621E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79" y="391886"/>
            <a:ext cx="8460215" cy="6241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ICT and Digital Transformation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7459-DE55-1CA0-5AE2-066DAF9E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93" y="1186643"/>
            <a:ext cx="7886700" cy="4743758"/>
          </a:xfrm>
        </p:spPr>
        <p:txBody>
          <a:bodyPr>
            <a:normAutofit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Context cont. </a:t>
            </a: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Fragmentation,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uplication and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Weak State Capacity to lead Digital transformation;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Global platform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dominance e.g. X, Netflix, </a:t>
            </a:r>
            <a:r>
              <a:rPr lang="en-Z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Local innovation not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scaled;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Low domestic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Intellectual Property generation;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000000"/>
                </a:solidFill>
              </a:defRPr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Outdated and archaic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e.g.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Broadcasting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 was promulgated in 2005 before online media streaming services.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9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C850-DE8A-A10B-1A46-3AA2A86F8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DA2E-FDAF-9F57-CB6B-49E5F33D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94" y="315276"/>
            <a:ext cx="7886700" cy="70072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ICT and Digital Transformation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4618-D159-53C1-F495-69F49AA4A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022"/>
            <a:ext cx="7886700" cy="493970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cs typeface="Arial" panose="020B0604020202020204" pitchFamily="34" charset="0"/>
              </a:rPr>
              <a:t>Spectrum auction concluded in March 2022 raising over R14 billion; regulatory framework for </a:t>
            </a:r>
            <a:r>
              <a:rPr lang="en-ZA" sz="22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Wireless Open Access Network established;</a:t>
            </a:r>
            <a:endParaRPr lang="en-ZA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400" kern="100" dirty="0">
                <a:latin typeface="Arial" panose="020B0604020202020204" pitchFamily="34" charset="0"/>
                <a:cs typeface="Arial" panose="020B0604020202020204" pitchFamily="34" charset="0"/>
              </a:rPr>
              <a:t>Connectivity at 74.7% (2024); mobile penetration &gt; 90% </a:t>
            </a:r>
            <a:r>
              <a:rPr lang="en-ZA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ZA" sz="22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2024; </a:t>
            </a:r>
            <a:endParaRPr lang="en-ZA" sz="22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 Post Office </a:t>
            </a:r>
            <a:r>
              <a:rPr lang="en-ZA" sz="22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Business </a:t>
            </a:r>
            <a:r>
              <a:rPr lang="en-ZA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en-ZA" sz="22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escue </a:t>
            </a:r>
            <a:r>
              <a:rPr lang="en-ZA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ZA" sz="22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lan </a:t>
            </a:r>
            <a:r>
              <a:rPr lang="en-ZA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adopted; digital hub model developed; partial integration with government </a:t>
            </a:r>
            <a:r>
              <a:rPr lang="en-ZA" sz="22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services;</a:t>
            </a:r>
            <a:endParaRPr lang="en-ZA" sz="2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ICT SOE review underway; partial integration achieved in shared infrastructure </a:t>
            </a:r>
            <a:r>
              <a:rPr lang="en-ZA" sz="2200" kern="100" dirty="0" smtClean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projects;</a:t>
            </a:r>
            <a:endParaRPr lang="en-ZA" sz="2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cs typeface="Arial" panose="020B0604020202020204" pitchFamily="34" charset="0"/>
              </a:rPr>
              <a:t>Youth digital literacy initiatives launched by </a:t>
            </a:r>
            <a:r>
              <a:rPr lang="en-ZA" sz="2200" kern="100" dirty="0" err="1">
                <a:latin typeface="Arial" panose="020B0604020202020204" pitchFamily="34" charset="0"/>
                <a:cs typeface="Arial" panose="020B0604020202020204" pitchFamily="34" charset="0"/>
              </a:rPr>
              <a:t>Nemisa</a:t>
            </a:r>
            <a:r>
              <a:rPr lang="en-ZA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to drive digital skills development 150k young people </a:t>
            </a:r>
            <a:r>
              <a:rPr lang="en-ZA" sz="22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trained. </a:t>
            </a:r>
            <a:endParaRPr lang="en-ZA" sz="2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5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8F7F-574D-5633-06E0-B122FAC5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993F-3F01-E787-8A48-00DFE46A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94" y="315276"/>
            <a:ext cx="7886700" cy="70072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ICT and Digital Transformation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7A19-9507-AA36-3D60-0C50F748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022"/>
            <a:ext cx="7886700" cy="49397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000" kern="100" dirty="0">
                <a:latin typeface="Arial" panose="020B0604020202020204" pitchFamily="34" charset="0"/>
                <a:cs typeface="Arial" panose="020B0604020202020204" pitchFamily="34" charset="0"/>
              </a:rPr>
              <a:t>Digital skills and coding introduced in schools; partnerships with SETAs and universities.</a:t>
            </a: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000" kern="100" dirty="0">
                <a:latin typeface="Arial" panose="020B0604020202020204" pitchFamily="34" charset="0"/>
                <a:cs typeface="Arial" panose="020B0604020202020204" pitchFamily="34" charset="0"/>
              </a:rPr>
              <a:t>E-government portal under development; some services digitised.</a:t>
            </a: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ZA" sz="20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>
                <a:solidFill>
                  <a:srgbClr val="000000"/>
                </a:solidFill>
              </a:defRPr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0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5C22B-874B-2EA4-3D24-2CB34DF31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44D1-6701-FF52-C4E1-CF00A520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94"/>
            <a:ext cx="7886700" cy="3918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AREAS REQUIRING STRENGTHENING OR REVIEW </a:t>
            </a:r>
            <a:endParaRPr lang="en-ZA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DE82-5F8D-89DB-95CD-71A409A4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1" y="903106"/>
            <a:ext cx="8180499" cy="5706700"/>
          </a:xfrm>
        </p:spPr>
        <p:txBody>
          <a:bodyPr>
            <a:normAutofit fontScale="70000" lnSpcReduction="2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ON UNIVERSAL ACCESS AND DIGITAL TRANSFORMATION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ANC must champion a paradigm shift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broadband internet access as essential infrastructure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on par with electricity, water, and roads. Government must invest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-optic backbone infrastructure, particularly in underserved areas where private-sector investment is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forthcoming;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eliminate duplication and efficiencies and for greater investment impact, government must develop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Integrated Digital Infrastructure 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drive state-led digital infrastructure development and ensure coordinated deployment of digital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Government investment towards technology development and connectivity- including the implementation of the PC4IR Report, the Digital Master Plan and the Digital Transformation Roadmap - should be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coordinated by national government and across the 3 spheres of government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to ensure alignment and reduce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fragmentation;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Technological and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telecommunications capabilities held by the State-Owned companies be coordinated, consolidated and leveraged for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greater impact and fast tracking of digital services for Government and the public. Eskom, Sentech, Transnet, BBI and Telkom capabilities should be streamlined to enable effective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digitization.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5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FFA3-29AA-62E8-9591-CD9FCA2F2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A6D7-9ADC-742C-AE54-C677DD0F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94"/>
            <a:ext cx="7886700" cy="3918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AREAS REQUIRING STRENGTHENING OR REVIEW </a:t>
            </a:r>
            <a:endParaRPr lang="en-ZA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4F0F6-8BDA-E286-C39F-51A5FBFA1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960"/>
            <a:ext cx="7886700" cy="55238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BROADCASTING: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Urgent recapitalization of the SABC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review of the funding model to ensure fiscal support to finance the public mandate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must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expedite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passing of the SABC Bill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deal with the long-term sustainability of the national broadcaster;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must monitor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implementation of recommendations of the Competition Commission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Media and Digital Platforms Market Inquiry  on how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digital platforms and social media affect news media, advertising revenue, and the rise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must enforce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30% set aside by all government departments and entities for community media and the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SABC;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must fast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track digital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olicy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direct all government departments to use media bulk buying through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GCIS.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4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E6280-FFA7-2316-E802-18E70C43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3DB0-AF63-B236-5792-CDEEEA370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94"/>
            <a:ext cx="7886700" cy="3918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AREAS REQUIRING STRENGTHENING OR REVIEW </a:t>
            </a:r>
            <a:endParaRPr lang="en-ZA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A09E-9A04-1AF8-76A0-6E18D859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960"/>
            <a:ext cx="7886700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ON POSTAL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SERVICES: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Reaffirm and fast track the implementation of the conference resolution to reposition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South African Post Office as a digital services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e-commerce, and financial inclusion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hub.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Fast track the process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establishing the State Bank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the Post Bank. Direct government support towards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Bank.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9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559"/>
            <a:ext cx="7886700" cy="477470"/>
          </a:xfrm>
        </p:spPr>
        <p:txBody>
          <a:bodyPr>
            <a:normAutofit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OVERVIEW: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BATTLE OF IDEAS IN 2025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5029"/>
            <a:ext cx="7886700" cy="5131934"/>
          </a:xfrm>
        </p:spPr>
        <p:txBody>
          <a:bodyPr>
            <a:normAutofit fontScale="62500" lnSpcReduction="20000"/>
          </a:bodyPr>
          <a:lstStyle/>
          <a:p>
            <a:endParaRPr lang="en-ZA" dirty="0"/>
          </a:p>
          <a:p>
            <a:pPr algn="just"/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Aim: Reclaiming ideological leadership &amp; Rebuilding narrative power within a new communications epoch of a </a:t>
            </a:r>
            <a:r>
              <a:rPr lang="en-ZA" sz="2900" dirty="0">
                <a:latin typeface="Arial" panose="020B0604020202020204" pitchFamily="34" charset="0"/>
                <a:cs typeface="Arial" panose="020B0604020202020204" pitchFamily="34" charset="0"/>
              </a:rPr>
              <a:t>Government of National Unity.</a:t>
            </a:r>
          </a:p>
          <a:p>
            <a:pPr marL="0" indent="0" algn="just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Narrative Power = Political Power.</a:t>
            </a:r>
            <a:endParaRPr lang="en-US" sz="29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Communications Landscape in 2025:</a:t>
            </a:r>
          </a:p>
          <a:p>
            <a:pPr lvl="1" algn="just">
              <a:lnSpc>
                <a:spcPct val="107000"/>
              </a:lnSpc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Society interprets reality through contested media ecosystems;</a:t>
            </a:r>
          </a:p>
          <a:p>
            <a:pPr lvl="1" algn="just">
              <a:lnSpc>
                <a:spcPct val="107000"/>
              </a:lnSpc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Hostile forces distort the ANC’s record;</a:t>
            </a:r>
          </a:p>
          <a:p>
            <a:pPr lvl="1" algn="just">
              <a:lnSpc>
                <a:spcPct val="107000"/>
              </a:lnSpc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distress is politicised – </a:t>
            </a:r>
            <a:r>
              <a:rPr lang="en-ZA" sz="29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9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 means recognition of necessity” </a:t>
            </a:r>
            <a:endParaRPr lang="en-ZA" sz="29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Fragmentation weakens our credibility;</a:t>
            </a:r>
          </a:p>
          <a:p>
            <a:pPr lvl="1" algn="just">
              <a:lnSpc>
                <a:spcPct val="107000"/>
              </a:lnSpc>
            </a:pPr>
            <a:r>
              <a:rPr lang="en-US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discipline in messaging further undermines our </a:t>
            </a:r>
            <a:r>
              <a:rPr lang="en-US" sz="29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efforts;</a:t>
            </a:r>
            <a:endParaRPr lang="en-US" sz="29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</a:pPr>
            <a:r>
              <a:rPr lang="en-ZA" sz="29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Narrowing progressive media </a:t>
            </a:r>
            <a:r>
              <a:rPr lang="en-ZA" sz="29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space. </a:t>
            </a:r>
            <a:endParaRPr lang="en-ZA" sz="29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2900" dirty="0">
                <a:latin typeface="Arial" panose="020B0604020202020204" pitchFamily="34" charset="0"/>
                <a:cs typeface="Arial" panose="020B0604020202020204" pitchFamily="34" charset="0"/>
              </a:rPr>
              <a:t>Various measures are being implemented to recalibrate and strengthen ANC’s communication machinery. 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32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7918-DFEA-112C-7EAE-33935B0F4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5742-2B20-78DA-AEE7-7DE49A04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94"/>
            <a:ext cx="7886700" cy="3918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AREAS REQUIRING STRENGTHENING OR REVIEW </a:t>
            </a:r>
            <a:endParaRPr lang="en-ZA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300B6-F3EE-6671-D866-087D7FDF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960"/>
            <a:ext cx="8128984" cy="55238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DEEPING TRANSFORMATION AND POLICY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spectrum allocation is used to drive economic empowerment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transformation in the sector and expedite the establishment of the Wireless Open Access Network (WOAN)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the current licensing regime and the effectiveness of the universal service obligations ahead of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upcoming renewal of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by the mobile network operators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Fasttrack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regulation of over-the-top services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online media (including podcasts)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 and strengthen legislation and regulations in respect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online gambling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Urgent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modernisation of laws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govern emerging technologies like AI, cloud computing, MVNOs and fintech.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Government must also provide support to the gaming and content creator economy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policy, legal and regulatory safeguards against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misinformation and disinformation</a:t>
            </a:r>
          </a:p>
          <a:p>
            <a:pPr algn="just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Enable investment through clear, predictable regulatory frameworks and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embed transformation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and inclusivity in the digital economy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Convert the Universal Service Access Fund into a digital development fund and  expand investment in research to encourage innovation,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manufacturing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the development of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sovereign, inclusive digital infrastructure and technology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3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A890-79CE-9A58-72FF-D247E8C6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F9A7-C41F-3B7D-4F18-1A80A94B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194"/>
            <a:ext cx="7886700" cy="39188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AREAS REQUIRING STRENGTHENING OR REVIEW </a:t>
            </a:r>
            <a:endParaRPr lang="en-ZA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FD3D-9493-0559-A44D-280B5F1AD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960"/>
            <a:ext cx="8128984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Towards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inclusive digital economy, enhancing human capabilities in the digital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age: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Expand connectivity to rural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township communities through the implementation of SA Connect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the implementation of the recommendations of the Competition Commission Data Services Market Enquiry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reduce the high costs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data;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Reaffirm and fast track the implementation of the conference resolution to reposition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South African Post Office as a digital services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e-commerce, and financial inclusion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hub;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Fast track the schools connectivity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expand digital skills training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develop the human capabilities required for the digital age</a:t>
            </a: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8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559"/>
            <a:ext cx="7886700" cy="555847"/>
          </a:xfrm>
        </p:spPr>
        <p:txBody>
          <a:bodyPr>
            <a:noAutofit/>
          </a:bodyPr>
          <a:lstStyle/>
          <a:p>
            <a:r>
              <a:rPr lang="en-ZA" sz="2800" dirty="0">
                <a:latin typeface="+mn-lt"/>
              </a:rPr>
              <a:t>CONCLUSION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14" y="1423851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/>
              <a:t>To fast-track the transformation of the advertising sector, printing and digital media as well as data collection and data sovereignty;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/>
              <a:t>Fast-track ownership of ICT infrastructure and services by historically disadvantaged individuals;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/>
              <a:t>NEC must adopt a consequence management framework to encourage </a:t>
            </a:r>
            <a:r>
              <a:rPr lang="en-ZA" sz="2800" dirty="0" err="1"/>
              <a:t>deployees</a:t>
            </a:r>
            <a:r>
              <a:rPr lang="en-ZA" sz="2800" dirty="0"/>
              <a:t> to be responsive to the application of determined communication </a:t>
            </a:r>
            <a:r>
              <a:rPr lang="en-ZA" sz="2800" dirty="0" smtClean="0"/>
              <a:t>interventions.  </a:t>
            </a:r>
            <a:endParaRPr lang="en-ZA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800" dirty="0"/>
              <a:t>Adopt communication a central pillar of </a:t>
            </a:r>
            <a:r>
              <a:rPr lang="en-ZA" sz="2800" dirty="0" smtClean="0"/>
              <a:t>renewal.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80367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558"/>
            <a:ext cx="7886700" cy="5532795"/>
          </a:xfrm>
        </p:spPr>
        <p:txBody>
          <a:bodyPr/>
          <a:lstStyle/>
          <a:p>
            <a:r>
              <a:rPr lang="en-US" dirty="0"/>
              <a:t>THANK YOU!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37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18A9-3C4E-2048-B0CD-D7D6E3C5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959"/>
            <a:ext cx="8297636" cy="53147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 ON COMMUNICATION AND THE BATTLE OF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84EEAB-8B4C-F447-B329-95AE42C4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4946040"/>
          </a:xfrm>
        </p:spPr>
        <p:txBody>
          <a:bodyPr>
            <a:normAutofit/>
          </a:bodyPr>
          <a:lstStyle/>
          <a:p>
            <a:pPr marL="0" lvl="0" indent="0">
              <a:buClr>
                <a:srgbClr val="000000"/>
              </a:buClr>
              <a:buSzPts val="2800"/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 AND ACHIEVEMENTS: </a:t>
            </a:r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and the Battle of ideas remain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strategic pillar of the National Democratic Revolution (NDR);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policy and strategy for uniform policy application consistent with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protocols;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the Provincial Communicators Forum to improve the effectiveness of the organisation for coordination;</a:t>
            </a:r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b="1" dirty="0"/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32116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4C172-1A27-58ED-9A40-BB2FD049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0DE2-C6B0-CD43-E788-4D488578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959"/>
            <a:ext cx="8312150" cy="53147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 ON COMMUNICATION AND THE BATTLE OF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20E6E6-F10B-8726-1B87-164AE659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49460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000000"/>
              </a:buClr>
              <a:buSzPts val="2800"/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PROGRESS AND ACHIEVEMENTS (Continued…)</a:t>
            </a:r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the role of the DCIP in the popularising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all ANC policies, programmes and positions is well under way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a well coordinated communication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machinery – [e.g. daily media monitoring and rapid response]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Successfully transitioned from the DIP to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DCIP – which streamlines the work of ICT in the work of the department;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Communications material and effectively supported the 2024 campaign and subsequent By-Elections;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Convened Communications Assemblies in two provinces in addition to the National Communications Assembly;</a:t>
            </a:r>
          </a:p>
        </p:txBody>
      </p:sp>
    </p:spTree>
    <p:extLst>
      <p:ext uri="{BB962C8B-B14F-4D97-AF65-F5344CB8AC3E}">
        <p14:creationId xmlns:p14="http://schemas.microsoft.com/office/powerpoint/2010/main" val="338862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67FAB-008B-A4DF-F92E-6D63502FF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971C-F4F7-7D49-CD29-E54D5AE9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38959"/>
            <a:ext cx="8515351" cy="53147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 ON COMMUNICATION AND THE BATTLE OF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A615A-12E0-D865-6824-90B5A717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5029"/>
            <a:ext cx="7886700" cy="513193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000000"/>
              </a:buClr>
              <a:buSzPts val="2800"/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PROGRESS AND ACHIEVEMENTS (Continued…)</a:t>
            </a:r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Strategic alignment of ANC work and improved coordination between the ANC, ANC Parliamentary Caucus and government communicators;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 modernised digital tools (videos, ANC Podcast, ANC TV) along existing digital media platforms;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Ideological content revival: Justice to Memory &amp; Freedom Charter @ 70 campaigns;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ZA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Foundation Course has been instrumental in political education which is a central pillar in the Battle of Ideas.</a:t>
            </a:r>
            <a:endParaRPr lang="en-ZA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13144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5084-1B6B-156F-E7B1-28BB55849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A11A-85A1-16FF-D918-7DC61FA7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959"/>
            <a:ext cx="8515350" cy="53147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 ON COMMUNICATION AND THE BATTLE OF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190DB8-EBDB-11AA-A209-2147A674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7492"/>
            <a:ext cx="7886700" cy="513947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SzPts val="2800"/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 OF IMPLEMENTATION 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Lack of resources affects the implement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effective communication solutions e.g. AI;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cost of communication has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and no budget assigned to the work of communications in the ANC;</a:t>
            </a:r>
          </a:p>
          <a:p>
            <a:pPr>
              <a:buClr>
                <a:srgbClr val="000000"/>
              </a:buClr>
              <a:buSzPts val="28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messaging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many voices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Contradictory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statements;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engagement and coordination in the appointment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of communicators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support the ANC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deployees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Elevation of communication as KPI of all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deployees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of the ANC.</a:t>
            </a:r>
          </a:p>
          <a:p>
            <a:pPr>
              <a:buClr>
                <a:srgbClr val="000000"/>
              </a:buClr>
              <a:buSzPts val="2800"/>
            </a:pPr>
            <a:endParaRPr lang="en-ZA" b="1" dirty="0"/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b="1" dirty="0"/>
          </a:p>
          <a:p>
            <a:pPr marL="0" lvl="0" indent="0">
              <a:buClr>
                <a:srgbClr val="000000"/>
              </a:buClr>
              <a:buSzPts val="2800"/>
              <a:buNone/>
            </a:pP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80536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6949-F2D4-4FC6-31CE-33F1FDCD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4766"/>
            <a:ext cx="7886700" cy="52989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6DFB-84C8-722D-BE0F-596D578D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4766"/>
            <a:ext cx="7886700" cy="5602197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000000"/>
              </a:buClr>
              <a:buSzPts val="280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ASSESSMENT OF IMPLENTATION OF 55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CONFERENCE RESOLUTIONS ON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0" indent="0">
              <a:buClr>
                <a:srgbClr val="000000"/>
              </a:buClr>
              <a:buSzPts val="2800"/>
              <a:buNone/>
            </a:pPr>
            <a:endParaRPr lang="en-ZA" b="1" dirty="0"/>
          </a:p>
          <a:p>
            <a:pPr marL="0" indent="0" algn="just">
              <a:buClr>
                <a:srgbClr val="000000"/>
              </a:buClr>
              <a:buSzPts val="2800"/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CHALLENGES OF IMPLEMENTATION (Continued)</a:t>
            </a:r>
          </a:p>
          <a:p>
            <a:pPr marL="0" indent="0" algn="just">
              <a:buClr>
                <a:srgbClr val="000000"/>
              </a:buClr>
              <a:buSzPts val="2800"/>
              <a:buNone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ts val="2800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Poorly coordinated ANC-government communication especially within the GNU;</a:t>
            </a:r>
          </a:p>
          <a:p>
            <a:pPr algn="just">
              <a:buClr>
                <a:srgbClr val="000000"/>
              </a:buClr>
              <a:buSzPts val="28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Leveraging Parliament in the Battle of Ideas through Questions, Statements and PCO work etc.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ts val="2800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Uneven capacity across provinces and regions;</a:t>
            </a:r>
          </a:p>
          <a:p>
            <a:pPr algn="just">
              <a:buClr>
                <a:srgbClr val="000000"/>
              </a:buClr>
              <a:buSzPts val="2800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Dilution and undermining of messaging coherence through factional and narrow political interests detrimental to the interests of the organisation;</a:t>
            </a:r>
          </a:p>
          <a:p>
            <a:pPr algn="just">
              <a:buClr>
                <a:srgbClr val="000000"/>
              </a:buClr>
              <a:buSzPts val="2800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Failing to consistently engage in the battle of ideas on key platforms such as talk radio and social media through coordinated content plans from branch to national.</a:t>
            </a:r>
          </a:p>
        </p:txBody>
      </p:sp>
    </p:spTree>
    <p:extLst>
      <p:ext uri="{BB962C8B-B14F-4D97-AF65-F5344CB8AC3E}">
        <p14:creationId xmlns:p14="http://schemas.microsoft.com/office/powerpoint/2010/main" val="255852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A11E-F0B4-FC72-C799-E1E2E212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96" y="215867"/>
            <a:ext cx="7886700" cy="1123130"/>
          </a:xfrm>
        </p:spPr>
        <p:txBody>
          <a:bodyPr>
            <a:noAutofit/>
          </a:bodyPr>
          <a:lstStyle/>
          <a:p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Key Programmatic Actions Required 2026-2027 and towards 2032 (1)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ECB6F-74FE-43C5-BC33-1B4BE8E7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23"/>
            <a:ext cx="8196036" cy="471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AREAS REQUIRING STRENGTHENING OR REVIEW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Building the internal capacity of the organisation and a need for resources;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one centre of communication in line with organisational protocols. 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Effective implementation of the organisational strategy and policies – Effective consequence management!!!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engage the media as an ideologically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contested stakeholder.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8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DF3AB-DAD7-447D-E54E-A961343C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C0BA-E913-0090-8CE9-B0206043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96" y="215867"/>
            <a:ext cx="7886700" cy="1123130"/>
          </a:xfrm>
        </p:spPr>
        <p:txBody>
          <a:bodyPr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Key Programmatic Actions Required 2026-2027 and towards 2032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5FFC-39C8-A881-8D85-D0A408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9523"/>
            <a:ext cx="7886700" cy="471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AREAS REQUIRING STRENGTHENING OR REVIEW</a:t>
            </a:r>
          </a:p>
          <a:p>
            <a:pPr marL="0" indent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and ideological training for membership and leadership - not only communications practitioners;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To capacitate and enable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sub-committee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chairs to be more effective to communicate ANC aligned messages;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Without losing the importance of the political education (which is ordinarily contemporary component), our messaging must become more contemporary and appealing to the targeted audience.</a:t>
            </a:r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72952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2003</Words>
  <Application>Microsoft Office PowerPoint</Application>
  <PresentationFormat>On-screen Show (4:3)</PresentationFormat>
  <Paragraphs>197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Calibri Light</vt:lpstr>
      <vt:lpstr>Office Theme</vt:lpstr>
      <vt:lpstr>Day 4  Midterm Review</vt:lpstr>
      <vt:lpstr>OVERVIEW: THE BATTLE OF IDEAS IN 2025</vt:lpstr>
      <vt:lpstr>ASSESSMENT OF IMPLENTATION OF 55TH CONFERENCE RESOLUTIONS ON COMMUNICATION AND THE BATTLE OF IDEAS</vt:lpstr>
      <vt:lpstr>ASSESSMENT OF IMPLENTATION OF 55TH CONFERENCE RESOLUTIONS ON COMMUNICATION AND THE BATTLE OF IDEAS</vt:lpstr>
      <vt:lpstr>ASSESSMENT OF IMPLENTATION OF 55TH CONFERENCE RESOLUTIONS ON COMMUNICATION AND THE BATTLE OF IDEAS</vt:lpstr>
      <vt:lpstr>ASSESSMENT OF IMPLENTATION OF 55TH CONFERENCE RESOLUTIONS ON COMMUNICATION AND THE BATTLE OF IDEAS</vt:lpstr>
      <vt:lpstr> </vt:lpstr>
      <vt:lpstr>Key Programmatic Actions Required 2026-2027 and towards 2032 (1)</vt:lpstr>
      <vt:lpstr>Key Programmatic Actions Required 2026-2027 and towards 2032 (2)</vt:lpstr>
      <vt:lpstr>Key Programmatic Actions Required 2026-2027 and towards 2032 (3)</vt:lpstr>
      <vt:lpstr>RISKS FOR MOTIVE FORCES. HOW TO MITIGATE</vt:lpstr>
      <vt:lpstr>PowerPoint Presentation</vt:lpstr>
      <vt:lpstr> ON ICT and DIGITAL TRANSFORMATION  </vt:lpstr>
      <vt:lpstr> ON ICT and Digital Transformation  </vt:lpstr>
      <vt:lpstr> ON ICT and Digital Transformation   ASSESSMENT OF IMPLENTATION OF 55TH CONFERENCE RESOLUTIONS</vt:lpstr>
      <vt:lpstr> ON ICT and Digital Transformation   ASSESSMENT OF IMPLENTATION OF 55TH CONFERENCE RESOLUTIONS</vt:lpstr>
      <vt:lpstr>AREAS REQUIRING STRENGTHENING OR REVIEW </vt:lpstr>
      <vt:lpstr>AREAS REQUIRING STRENGTHENING OR REVIEW </vt:lpstr>
      <vt:lpstr>AREAS REQUIRING STRENGTHENING OR REVIEW </vt:lpstr>
      <vt:lpstr>AREAS REQUIRING STRENGTHENING OR REVIEW </vt:lpstr>
      <vt:lpstr>AREAS REQUIRING STRENGTHENING OR REVIEW </vt:lpstr>
      <vt:lpstr>CONCLUSION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Nonceba Mhlauli</cp:lastModifiedBy>
  <cp:revision>75</cp:revision>
  <dcterms:created xsi:type="dcterms:W3CDTF">2021-07-03T07:47:03Z</dcterms:created>
  <dcterms:modified xsi:type="dcterms:W3CDTF">2025-12-11T10:03:17Z</dcterms:modified>
</cp:coreProperties>
</file>