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1.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theme/themeOverride1.xml" ContentType="application/vnd.openxmlformats-officedocument.themeOverrid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 /><Relationship Id="rId2" Type="http://schemas.openxmlformats.org/package/2006/relationships/metadata/core-properties" Target="docProps/core.xml" /><Relationship Id="rId1" Type="http://schemas.openxmlformats.org/officeDocument/2006/relationships/officeDocument" Target="ppt/presentation.xml" /><Relationship Id="rId4" Type="http://schemas.openxmlformats.org/officeDocument/2006/relationships/custom-properties" Target="docProps/custom.xml" /></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40"/>
  </p:notesMasterIdLst>
  <p:sldIdLst>
    <p:sldId id="256" r:id="rId2"/>
    <p:sldId id="453" r:id="rId3"/>
    <p:sldId id="960" r:id="rId4"/>
    <p:sldId id="983" r:id="rId5"/>
    <p:sldId id="984" r:id="rId6"/>
    <p:sldId id="4563" r:id="rId7"/>
    <p:sldId id="585" r:id="rId8"/>
    <p:sldId id="1399" r:id="rId9"/>
    <p:sldId id="1692" r:id="rId10"/>
    <p:sldId id="1672" r:id="rId11"/>
    <p:sldId id="1693" r:id="rId12"/>
    <p:sldId id="988" r:id="rId13"/>
    <p:sldId id="993" r:id="rId14"/>
    <p:sldId id="4566" r:id="rId15"/>
    <p:sldId id="1695" r:id="rId16"/>
    <p:sldId id="1696" r:id="rId17"/>
    <p:sldId id="990" r:id="rId18"/>
    <p:sldId id="986" r:id="rId19"/>
    <p:sldId id="4568" r:id="rId20"/>
    <p:sldId id="4569" r:id="rId21"/>
    <p:sldId id="953" r:id="rId22"/>
    <p:sldId id="1410" r:id="rId23"/>
    <p:sldId id="898" r:id="rId24"/>
    <p:sldId id="4570" r:id="rId25"/>
    <p:sldId id="1411" r:id="rId26"/>
    <p:sldId id="1403" r:id="rId27"/>
    <p:sldId id="885" r:id="rId28"/>
    <p:sldId id="4558" r:id="rId29"/>
    <p:sldId id="4567" r:id="rId30"/>
    <p:sldId id="887" r:id="rId31"/>
    <p:sldId id="894" r:id="rId32"/>
    <p:sldId id="1412" r:id="rId33"/>
    <p:sldId id="1405" r:id="rId34"/>
    <p:sldId id="1407" r:id="rId35"/>
    <p:sldId id="4560" r:id="rId36"/>
    <p:sldId id="4561" r:id="rId37"/>
    <p:sldId id="4562" r:id="rId38"/>
    <p:sldId id="985" r:id="rId39"/>
  </p:sldIdLst>
  <p:sldSz cx="9144000" cy="6858000" type="screen4x3"/>
  <p:notesSz cx="9144000" cy="6858000"/>
  <p:defaultTextStyle>
    <a:defPPr>
      <a:defRPr kern="0"/>
    </a:def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56" d="100"/>
          <a:sy n="56" d="100"/>
        </p:scale>
        <p:origin x="1508" y="44"/>
      </p:cViewPr>
      <p:guideLst>
        <p:guide orient="horz" pos="2880"/>
        <p:guide pos="216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 /><Relationship Id="rId13" Type="http://schemas.openxmlformats.org/officeDocument/2006/relationships/slide" Target="slides/slide12.xml" /><Relationship Id="rId18" Type="http://schemas.openxmlformats.org/officeDocument/2006/relationships/slide" Target="slides/slide17.xml" /><Relationship Id="rId26" Type="http://schemas.openxmlformats.org/officeDocument/2006/relationships/slide" Target="slides/slide25.xml" /><Relationship Id="rId39" Type="http://schemas.openxmlformats.org/officeDocument/2006/relationships/slide" Target="slides/slide38.xml" /><Relationship Id="rId3" Type="http://schemas.openxmlformats.org/officeDocument/2006/relationships/slide" Target="slides/slide2.xml" /><Relationship Id="rId21" Type="http://schemas.openxmlformats.org/officeDocument/2006/relationships/slide" Target="slides/slide20.xml" /><Relationship Id="rId34" Type="http://schemas.openxmlformats.org/officeDocument/2006/relationships/slide" Target="slides/slide33.xml" /><Relationship Id="rId42" Type="http://schemas.openxmlformats.org/officeDocument/2006/relationships/viewProps" Target="viewProps.xml" /><Relationship Id="rId7" Type="http://schemas.openxmlformats.org/officeDocument/2006/relationships/slide" Target="slides/slide6.xml" /><Relationship Id="rId12" Type="http://schemas.openxmlformats.org/officeDocument/2006/relationships/slide" Target="slides/slide11.xml" /><Relationship Id="rId17" Type="http://schemas.openxmlformats.org/officeDocument/2006/relationships/slide" Target="slides/slide16.xml" /><Relationship Id="rId25" Type="http://schemas.openxmlformats.org/officeDocument/2006/relationships/slide" Target="slides/slide24.xml" /><Relationship Id="rId33" Type="http://schemas.openxmlformats.org/officeDocument/2006/relationships/slide" Target="slides/slide32.xml" /><Relationship Id="rId38" Type="http://schemas.openxmlformats.org/officeDocument/2006/relationships/slide" Target="slides/slide37.xml" /><Relationship Id="rId2" Type="http://schemas.openxmlformats.org/officeDocument/2006/relationships/slide" Target="slides/slide1.xml" /><Relationship Id="rId16" Type="http://schemas.openxmlformats.org/officeDocument/2006/relationships/slide" Target="slides/slide15.xml" /><Relationship Id="rId20" Type="http://schemas.openxmlformats.org/officeDocument/2006/relationships/slide" Target="slides/slide19.xml" /><Relationship Id="rId29" Type="http://schemas.openxmlformats.org/officeDocument/2006/relationships/slide" Target="slides/slide28.xml" /><Relationship Id="rId41" Type="http://schemas.openxmlformats.org/officeDocument/2006/relationships/presProps" Target="presProps.xml" /><Relationship Id="rId1" Type="http://schemas.openxmlformats.org/officeDocument/2006/relationships/slideMaster" Target="slideMasters/slideMaster1.xml" /><Relationship Id="rId6" Type="http://schemas.openxmlformats.org/officeDocument/2006/relationships/slide" Target="slides/slide5.xml" /><Relationship Id="rId11" Type="http://schemas.openxmlformats.org/officeDocument/2006/relationships/slide" Target="slides/slide10.xml" /><Relationship Id="rId24" Type="http://schemas.openxmlformats.org/officeDocument/2006/relationships/slide" Target="slides/slide23.xml" /><Relationship Id="rId32" Type="http://schemas.openxmlformats.org/officeDocument/2006/relationships/slide" Target="slides/slide31.xml" /><Relationship Id="rId37" Type="http://schemas.openxmlformats.org/officeDocument/2006/relationships/slide" Target="slides/slide36.xml" /><Relationship Id="rId40" Type="http://schemas.openxmlformats.org/officeDocument/2006/relationships/notesMaster" Target="notesMasters/notesMaster1.xml" /><Relationship Id="rId5" Type="http://schemas.openxmlformats.org/officeDocument/2006/relationships/slide" Target="slides/slide4.xml" /><Relationship Id="rId15" Type="http://schemas.openxmlformats.org/officeDocument/2006/relationships/slide" Target="slides/slide14.xml" /><Relationship Id="rId23" Type="http://schemas.openxmlformats.org/officeDocument/2006/relationships/slide" Target="slides/slide22.xml" /><Relationship Id="rId28" Type="http://schemas.openxmlformats.org/officeDocument/2006/relationships/slide" Target="slides/slide27.xml" /><Relationship Id="rId36" Type="http://schemas.openxmlformats.org/officeDocument/2006/relationships/slide" Target="slides/slide35.xml" /><Relationship Id="rId10" Type="http://schemas.openxmlformats.org/officeDocument/2006/relationships/slide" Target="slides/slide9.xml" /><Relationship Id="rId19" Type="http://schemas.openxmlformats.org/officeDocument/2006/relationships/slide" Target="slides/slide18.xml" /><Relationship Id="rId31" Type="http://schemas.openxmlformats.org/officeDocument/2006/relationships/slide" Target="slides/slide30.xml" /><Relationship Id="rId44" Type="http://schemas.openxmlformats.org/officeDocument/2006/relationships/tableStyles" Target="tableStyles.xml" /><Relationship Id="rId4" Type="http://schemas.openxmlformats.org/officeDocument/2006/relationships/slide" Target="slides/slide3.xml" /><Relationship Id="rId9" Type="http://schemas.openxmlformats.org/officeDocument/2006/relationships/slide" Target="slides/slide8.xml" /><Relationship Id="rId14" Type="http://schemas.openxmlformats.org/officeDocument/2006/relationships/slide" Target="slides/slide13.xml" /><Relationship Id="rId22" Type="http://schemas.openxmlformats.org/officeDocument/2006/relationships/slide" Target="slides/slide21.xml" /><Relationship Id="rId27" Type="http://schemas.openxmlformats.org/officeDocument/2006/relationships/slide" Target="slides/slide26.xml" /><Relationship Id="rId30" Type="http://schemas.openxmlformats.org/officeDocument/2006/relationships/slide" Target="slides/slide29.xml" /><Relationship Id="rId35" Type="http://schemas.openxmlformats.org/officeDocument/2006/relationships/slide" Target="slides/slide34.xml" /><Relationship Id="rId43" Type="http://schemas.openxmlformats.org/officeDocument/2006/relationships/theme" Target="theme/theme1.xml" /></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 /><Relationship Id="rId2" Type="http://schemas.microsoft.com/office/2011/relationships/chartColorStyle" Target="colors1.xml" /><Relationship Id="rId1" Type="http://schemas.microsoft.com/office/2011/relationships/chartStyle" Target="style1.xml" /></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 /><Relationship Id="rId2" Type="http://schemas.microsoft.com/office/2011/relationships/chartColorStyle" Target="colors2.xml" /><Relationship Id="rId1" Type="http://schemas.microsoft.com/office/2011/relationships/chartStyle" Target="style2.xml" /></Relationships>
</file>

<file path=ppt/charts/_rels/chart3.xml.rels><?xml version="1.0" encoding="UTF-8" standalone="yes"?>
<Relationships xmlns="http://schemas.openxmlformats.org/package/2006/relationships"><Relationship Id="rId3" Type="http://schemas.openxmlformats.org/officeDocument/2006/relationships/themeOverride" Target="../theme/themeOverride1.xml" /><Relationship Id="rId2" Type="http://schemas.microsoft.com/office/2011/relationships/chartColorStyle" Target="colors3.xml" /><Relationship Id="rId1" Type="http://schemas.microsoft.com/office/2011/relationships/chartStyle" Target="style3.xml" /><Relationship Id="rId4" Type="http://schemas.openxmlformats.org/officeDocument/2006/relationships/package" Target="../embeddings/Microsoft_Excel_Worksheet2.xlsx" /></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 /><Relationship Id="rId2" Type="http://schemas.microsoft.com/office/2011/relationships/chartColorStyle" Target="colors4.xml" /><Relationship Id="rId1" Type="http://schemas.microsoft.com/office/2011/relationships/chartStyle" Target="style4.xml" /></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Worksheet4.xlsx" /><Relationship Id="rId2" Type="http://schemas.microsoft.com/office/2011/relationships/chartColorStyle" Target="colors5.xml" /><Relationship Id="rId1" Type="http://schemas.microsoft.com/office/2011/relationships/chartStyle" Target="style5.xml" /></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5.1647801837270343E-2"/>
          <c:y val="4.4784375810095173E-2"/>
          <c:w val="0.9143051181102364"/>
          <c:h val="0.83830894528741851"/>
        </c:manualLayout>
      </c:layout>
      <c:barChart>
        <c:barDir val="col"/>
        <c:grouping val="clustered"/>
        <c:varyColors val="0"/>
        <c:ser>
          <c:idx val="0"/>
          <c:order val="0"/>
          <c:tx>
            <c:strRef>
              <c:f>'Fig 3.3'!$C$6</c:f>
              <c:strCache>
                <c:ptCount val="1"/>
                <c:pt idx="0">
                  <c:v>Female headed</c:v>
                </c:pt>
              </c:strCache>
            </c:strRef>
          </c:tx>
          <c:spPr>
            <a:solidFill>
              <a:srgbClr val="808080"/>
            </a:solidFill>
            <a:ln>
              <a:noFill/>
            </a:ln>
            <a:effectLst/>
          </c:spPr>
          <c:invertIfNegative val="0"/>
          <c:dPt>
            <c:idx val="0"/>
            <c:invertIfNegative val="0"/>
            <c:bubble3D val="0"/>
            <c:spPr>
              <a:solidFill>
                <a:srgbClr val="808080"/>
              </a:solidFill>
              <a:ln>
                <a:noFill/>
              </a:ln>
              <a:effectLst/>
            </c:spPr>
            <c:extLst>
              <c:ext xmlns:c16="http://schemas.microsoft.com/office/drawing/2014/chart" uri="{C3380CC4-5D6E-409C-BE32-E72D297353CC}">
                <c16:uniqueId val="{0000000B-F953-44D5-B6BB-166D74ED58E8}"/>
              </c:ext>
            </c:extLst>
          </c:dPt>
          <c:dPt>
            <c:idx val="1"/>
            <c:invertIfNegative val="0"/>
            <c:bubble3D val="0"/>
            <c:spPr>
              <a:solidFill>
                <a:srgbClr val="808080"/>
              </a:solidFill>
              <a:ln>
                <a:noFill/>
              </a:ln>
              <a:effectLst/>
            </c:spPr>
            <c:extLst>
              <c:ext xmlns:c16="http://schemas.microsoft.com/office/drawing/2014/chart" uri="{C3380CC4-5D6E-409C-BE32-E72D297353CC}">
                <c16:uniqueId val="{00000001-6A2C-4841-994A-1D5689E78B9B}"/>
              </c:ext>
            </c:extLst>
          </c:dPt>
          <c:dPt>
            <c:idx val="2"/>
            <c:invertIfNegative val="0"/>
            <c:bubble3D val="0"/>
            <c:spPr>
              <a:solidFill>
                <a:srgbClr val="808080"/>
              </a:solidFill>
              <a:ln>
                <a:noFill/>
              </a:ln>
              <a:effectLst/>
            </c:spPr>
            <c:extLst>
              <c:ext xmlns:c16="http://schemas.microsoft.com/office/drawing/2014/chart" uri="{C3380CC4-5D6E-409C-BE32-E72D297353CC}">
                <c16:uniqueId val="{0000000C-F953-44D5-B6BB-166D74ED58E8}"/>
              </c:ext>
            </c:extLst>
          </c:dPt>
          <c:dPt>
            <c:idx val="3"/>
            <c:invertIfNegative val="0"/>
            <c:bubble3D val="0"/>
            <c:spPr>
              <a:solidFill>
                <a:srgbClr val="808080"/>
              </a:solidFill>
              <a:ln>
                <a:noFill/>
              </a:ln>
              <a:effectLst/>
            </c:spPr>
            <c:extLst>
              <c:ext xmlns:c16="http://schemas.microsoft.com/office/drawing/2014/chart" uri="{C3380CC4-5D6E-409C-BE32-E72D297353CC}">
                <c16:uniqueId val="{00000003-6A2C-4841-994A-1D5689E78B9B}"/>
              </c:ext>
            </c:extLst>
          </c:dPt>
          <c:dPt>
            <c:idx val="4"/>
            <c:invertIfNegative val="0"/>
            <c:bubble3D val="0"/>
            <c:spPr>
              <a:solidFill>
                <a:srgbClr val="808080"/>
              </a:solidFill>
              <a:ln>
                <a:noFill/>
              </a:ln>
              <a:effectLst/>
            </c:spPr>
            <c:extLst>
              <c:ext xmlns:c16="http://schemas.microsoft.com/office/drawing/2014/chart" uri="{C3380CC4-5D6E-409C-BE32-E72D297353CC}">
                <c16:uniqueId val="{0000000D-F953-44D5-B6BB-166D74ED58E8}"/>
              </c:ext>
            </c:extLst>
          </c:dPt>
          <c:dPt>
            <c:idx val="5"/>
            <c:invertIfNegative val="0"/>
            <c:bubble3D val="0"/>
            <c:spPr>
              <a:solidFill>
                <a:srgbClr val="808080"/>
              </a:solidFill>
              <a:ln>
                <a:noFill/>
              </a:ln>
              <a:effectLst/>
            </c:spPr>
            <c:extLst>
              <c:ext xmlns:c16="http://schemas.microsoft.com/office/drawing/2014/chart" uri="{C3380CC4-5D6E-409C-BE32-E72D297353CC}">
                <c16:uniqueId val="{0000000E-F953-44D5-B6BB-166D74ED58E8}"/>
              </c:ext>
            </c:extLst>
          </c:dPt>
          <c:dPt>
            <c:idx val="6"/>
            <c:invertIfNegative val="0"/>
            <c:bubble3D val="0"/>
            <c:spPr>
              <a:solidFill>
                <a:srgbClr val="D26852"/>
              </a:solidFill>
              <a:ln>
                <a:noFill/>
              </a:ln>
              <a:effectLst>
                <a:glow rad="139700">
                  <a:srgbClr val="226580">
                    <a:alpha val="40000"/>
                  </a:srgbClr>
                </a:glow>
              </a:effectLst>
            </c:spPr>
            <c:extLst>
              <c:ext xmlns:c16="http://schemas.microsoft.com/office/drawing/2014/chart" uri="{C3380CC4-5D6E-409C-BE32-E72D297353CC}">
                <c16:uniqueId val="{00000005-6A2C-4841-994A-1D5689E78B9B}"/>
              </c:ext>
            </c:extLst>
          </c:dPt>
          <c:dPt>
            <c:idx val="7"/>
            <c:invertIfNegative val="0"/>
            <c:bubble3D val="0"/>
            <c:spPr>
              <a:solidFill>
                <a:srgbClr val="808080"/>
              </a:solidFill>
              <a:ln>
                <a:noFill/>
              </a:ln>
              <a:effectLst/>
            </c:spPr>
            <c:extLst>
              <c:ext xmlns:c16="http://schemas.microsoft.com/office/drawing/2014/chart" uri="{C3380CC4-5D6E-409C-BE32-E72D297353CC}">
                <c16:uniqueId val="{00000007-6A2C-4841-994A-1D5689E78B9B}"/>
              </c:ext>
            </c:extLst>
          </c:dPt>
          <c:dPt>
            <c:idx val="8"/>
            <c:invertIfNegative val="0"/>
            <c:bubble3D val="0"/>
            <c:spPr>
              <a:solidFill>
                <a:srgbClr val="808080"/>
              </a:solidFill>
              <a:ln>
                <a:noFill/>
              </a:ln>
              <a:effectLst/>
            </c:spPr>
            <c:extLst>
              <c:ext xmlns:c16="http://schemas.microsoft.com/office/drawing/2014/chart" uri="{C3380CC4-5D6E-409C-BE32-E72D297353CC}">
                <c16:uniqueId val="{0000000F-F953-44D5-B6BB-166D74ED58E8}"/>
              </c:ext>
            </c:extLst>
          </c:dPt>
          <c:dPt>
            <c:idx val="9"/>
            <c:invertIfNegative val="0"/>
            <c:bubble3D val="0"/>
            <c:spPr>
              <a:solidFill>
                <a:srgbClr val="808080"/>
              </a:solidFill>
              <a:ln>
                <a:noFill/>
              </a:ln>
              <a:effectLst/>
            </c:spPr>
            <c:extLst>
              <c:ext xmlns:c16="http://schemas.microsoft.com/office/drawing/2014/chart" uri="{C3380CC4-5D6E-409C-BE32-E72D297353CC}">
                <c16:uniqueId val="{00000010-F953-44D5-B6BB-166D74ED58E8}"/>
              </c:ext>
            </c:extLst>
          </c:dPt>
          <c:dPt>
            <c:idx val="10"/>
            <c:invertIfNegative val="0"/>
            <c:bubble3D val="0"/>
            <c:spPr>
              <a:solidFill>
                <a:srgbClr val="808080"/>
              </a:solidFill>
              <a:ln>
                <a:noFill/>
              </a:ln>
              <a:effectLst/>
            </c:spPr>
            <c:extLst>
              <c:ext xmlns:c16="http://schemas.microsoft.com/office/drawing/2014/chart" uri="{C3380CC4-5D6E-409C-BE32-E72D297353CC}">
                <c16:uniqueId val="{00000009-6A2C-4841-994A-1D5689E78B9B}"/>
              </c:ext>
            </c:extLst>
          </c:dPt>
          <c:dPt>
            <c:idx val="11"/>
            <c:invertIfNegative val="0"/>
            <c:bubble3D val="0"/>
            <c:spPr>
              <a:solidFill>
                <a:srgbClr val="D26852"/>
              </a:solidFill>
              <a:ln>
                <a:noFill/>
              </a:ln>
              <a:effectLst/>
            </c:spPr>
            <c:extLst>
              <c:ext xmlns:c16="http://schemas.microsoft.com/office/drawing/2014/chart" uri="{C3380CC4-5D6E-409C-BE32-E72D297353CC}">
                <c16:uniqueId val="{00000018-55E5-4CA1-A4F2-569DD763193A}"/>
              </c:ext>
            </c:extLst>
          </c:dPt>
          <c:dPt>
            <c:idx val="12"/>
            <c:invertIfNegative val="0"/>
            <c:bubble3D val="0"/>
            <c:spPr>
              <a:solidFill>
                <a:srgbClr val="D26852"/>
              </a:solidFill>
              <a:ln>
                <a:noFill/>
              </a:ln>
              <a:effectLst/>
            </c:spPr>
            <c:extLst>
              <c:ext xmlns:c16="http://schemas.microsoft.com/office/drawing/2014/chart" uri="{C3380CC4-5D6E-409C-BE32-E72D297353CC}">
                <c16:uniqueId val="{0000000A-F953-44D5-B6BB-166D74ED58E8}"/>
              </c:ext>
            </c:extLst>
          </c:dPt>
          <c:dLbls>
            <c:dLbl>
              <c:idx val="6"/>
              <c:layout>
                <c:manualLayout>
                  <c:x val="0"/>
                  <c:y val="-3.8061631144926548E-2"/>
                </c:manualLayout>
              </c:layout>
              <c:numFmt formatCode="0.0\%" sourceLinked="0"/>
              <c:spPr>
                <a:noFill/>
                <a:ln>
                  <a:noFill/>
                </a:ln>
                <a:effectLst/>
              </c:spPr>
              <c:txPr>
                <a:bodyPr rot="0" spcFirstLastPara="1" vertOverflow="ellipsis" vert="horz" wrap="square" anchor="ctr" anchorCtr="1"/>
                <a:lstStyle/>
                <a:p>
                  <a:pPr>
                    <a:defRPr sz="1600" b="1" i="0" u="none" strike="noStrike" kern="1200" cap="none" spc="0" baseline="0">
                      <a:ln w="0"/>
                      <a:solidFill>
                        <a:srgbClr val="D26852"/>
                      </a:solidFill>
                      <a:effectLst/>
                      <a:latin typeface="Segoe UI" panose="020B0502040204020203" pitchFamily="34" charset="0"/>
                      <a:ea typeface="+mn-ea"/>
                      <a:cs typeface="Segoe UI" panose="020B0502040204020203" pitchFamily="34" charset="0"/>
                    </a:defRPr>
                  </a:pPr>
                  <a:endParaRPr lang="en-US"/>
                </a:p>
              </c:txPr>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6A2C-4841-994A-1D5689E78B9B}"/>
                </c:ext>
              </c:extLst>
            </c:dLbl>
            <c:dLbl>
              <c:idx val="11"/>
              <c:numFmt formatCode="0.0\%" sourceLinked="0"/>
              <c:spPr>
                <a:noFill/>
                <a:ln>
                  <a:noFill/>
                </a:ln>
                <a:effectLst/>
              </c:spPr>
              <c:txPr>
                <a:bodyPr rot="0" spcFirstLastPara="1" vertOverflow="ellipsis" vert="horz" wrap="square" anchor="ctr" anchorCtr="1"/>
                <a:lstStyle/>
                <a:p>
                  <a:pPr>
                    <a:defRPr sz="1400" b="1" i="0" u="none" strike="noStrike" kern="1200" cap="none" spc="0" baseline="0">
                      <a:ln w="0"/>
                      <a:solidFill>
                        <a:schemeClr val="tx1"/>
                      </a:solidFill>
                      <a:effectLst/>
                      <a:latin typeface="Segoe UI" panose="020B0502040204020203" pitchFamily="34" charset="0"/>
                      <a:ea typeface="+mn-ea"/>
                      <a:cs typeface="Segoe UI" panose="020B0502040204020203" pitchFamily="34" charset="0"/>
                    </a:defRPr>
                  </a:pPr>
                  <a:endParaRPr lang="en-US"/>
                </a:p>
              </c:txPr>
              <c:dLblPos val="inEnd"/>
              <c:showLegendKey val="0"/>
              <c:showVal val="1"/>
              <c:showCatName val="0"/>
              <c:showSerName val="0"/>
              <c:showPercent val="0"/>
              <c:showBubbleSize val="0"/>
              <c:extLst>
                <c:ext xmlns:c16="http://schemas.microsoft.com/office/drawing/2014/chart" uri="{C3380CC4-5D6E-409C-BE32-E72D297353CC}">
                  <c16:uniqueId val="{00000018-55E5-4CA1-A4F2-569DD763193A}"/>
                </c:ext>
              </c:extLst>
            </c:dLbl>
            <c:dLbl>
              <c:idx val="12"/>
              <c:numFmt formatCode="0.0\%" sourceLinked="0"/>
              <c:spPr>
                <a:noFill/>
                <a:ln>
                  <a:noFill/>
                </a:ln>
                <a:effectLst/>
              </c:spPr>
              <c:txPr>
                <a:bodyPr rot="0" spcFirstLastPara="1" vertOverflow="ellipsis" vert="horz" wrap="square" anchor="ctr" anchorCtr="1"/>
                <a:lstStyle/>
                <a:p>
                  <a:pPr>
                    <a:defRPr sz="1400" b="1" i="0" u="none" strike="noStrike" kern="1200" cap="none" spc="0" baseline="0">
                      <a:ln w="0"/>
                      <a:solidFill>
                        <a:schemeClr val="tx1"/>
                      </a:solidFill>
                      <a:effectLst/>
                      <a:latin typeface="Segoe UI" panose="020B0502040204020203" pitchFamily="34" charset="0"/>
                      <a:ea typeface="+mn-ea"/>
                      <a:cs typeface="Segoe UI" panose="020B0502040204020203" pitchFamily="34" charset="0"/>
                    </a:defRPr>
                  </a:pPr>
                  <a:endParaRPr lang="en-US"/>
                </a:p>
              </c:txPr>
              <c:dLblPos val="inEnd"/>
              <c:showLegendKey val="0"/>
              <c:showVal val="1"/>
              <c:showCatName val="0"/>
              <c:showSerName val="0"/>
              <c:showPercent val="0"/>
              <c:showBubbleSize val="0"/>
              <c:extLst>
                <c:ext xmlns:c16="http://schemas.microsoft.com/office/drawing/2014/chart" uri="{C3380CC4-5D6E-409C-BE32-E72D297353CC}">
                  <c16:uniqueId val="{0000000A-F953-44D5-B6BB-166D74ED58E8}"/>
                </c:ext>
              </c:extLst>
            </c:dLbl>
            <c:numFmt formatCode="0.0\%" sourceLinked="0"/>
            <c:spPr>
              <a:noFill/>
              <a:ln>
                <a:noFill/>
              </a:ln>
              <a:effectLst/>
            </c:spPr>
            <c:txPr>
              <a:bodyPr rot="0" spcFirstLastPara="1" vertOverflow="ellipsis" vert="horz" wrap="square" anchor="ctr" anchorCtr="1"/>
              <a:lstStyle/>
              <a:p>
                <a:pPr>
                  <a:defRPr sz="1400" b="1" i="0" u="none" strike="noStrike" kern="1200" cap="none" spc="0" baseline="0">
                    <a:ln w="0"/>
                    <a:solidFill>
                      <a:schemeClr val="bg1"/>
                    </a:solidFill>
                    <a:effectLst/>
                    <a:latin typeface="Segoe UI" panose="020B0502040204020203" pitchFamily="34" charset="0"/>
                    <a:ea typeface="+mn-ea"/>
                    <a:cs typeface="Segoe UI" panose="020B0502040204020203" pitchFamily="34" charset="0"/>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'Fig 3.3'!$B$7:$B$19</c:f>
              <c:strCache>
                <c:ptCount val="13"/>
                <c:pt idx="0">
                  <c:v>EC</c:v>
                </c:pt>
                <c:pt idx="1">
                  <c:v>KZN</c:v>
                </c:pt>
                <c:pt idx="2">
                  <c:v>MP</c:v>
                </c:pt>
                <c:pt idx="3">
                  <c:v>LP</c:v>
                </c:pt>
                <c:pt idx="4">
                  <c:v>NC</c:v>
                </c:pt>
                <c:pt idx="5">
                  <c:v>FS</c:v>
                </c:pt>
                <c:pt idx="6">
                  <c:v>RSA</c:v>
                </c:pt>
                <c:pt idx="7">
                  <c:v>WC</c:v>
                </c:pt>
                <c:pt idx="8">
                  <c:v>NW</c:v>
                </c:pt>
                <c:pt idx="9">
                  <c:v>GP</c:v>
                </c:pt>
                <c:pt idx="11">
                  <c:v>Urban</c:v>
                </c:pt>
                <c:pt idx="12">
                  <c:v>Rural</c:v>
                </c:pt>
              </c:strCache>
            </c:strRef>
          </c:cat>
          <c:val>
            <c:numRef>
              <c:f>'Fig 3.3'!$C$7:$C$19</c:f>
              <c:numCache>
                <c:formatCode>#\ ##0.0</c:formatCode>
                <c:ptCount val="13"/>
                <c:pt idx="0">
                  <c:v>48.79</c:v>
                </c:pt>
                <c:pt idx="1">
                  <c:v>46.78</c:v>
                </c:pt>
                <c:pt idx="2">
                  <c:v>46.73</c:v>
                </c:pt>
                <c:pt idx="3">
                  <c:v>46.53</c:v>
                </c:pt>
                <c:pt idx="4">
                  <c:v>45.75</c:v>
                </c:pt>
                <c:pt idx="5">
                  <c:v>43.22</c:v>
                </c:pt>
                <c:pt idx="6">
                  <c:v>42.44</c:v>
                </c:pt>
                <c:pt idx="7">
                  <c:v>39.65</c:v>
                </c:pt>
                <c:pt idx="8">
                  <c:v>38.82</c:v>
                </c:pt>
                <c:pt idx="9">
                  <c:v>37.299999999999997</c:v>
                </c:pt>
                <c:pt idx="11">
                  <c:v>40.43</c:v>
                </c:pt>
                <c:pt idx="12">
                  <c:v>47.09</c:v>
                </c:pt>
              </c:numCache>
            </c:numRef>
          </c:val>
          <c:extLst>
            <c:ext xmlns:c16="http://schemas.microsoft.com/office/drawing/2014/chart" uri="{C3380CC4-5D6E-409C-BE32-E72D297353CC}">
              <c16:uniqueId val="{0000000A-6A2C-4841-994A-1D5689E78B9B}"/>
            </c:ext>
          </c:extLst>
        </c:ser>
        <c:dLbls>
          <c:dLblPos val="inEnd"/>
          <c:showLegendKey val="0"/>
          <c:showVal val="1"/>
          <c:showCatName val="0"/>
          <c:showSerName val="0"/>
          <c:showPercent val="0"/>
          <c:showBubbleSize val="0"/>
        </c:dLbls>
        <c:gapWidth val="65"/>
        <c:overlap val="100"/>
        <c:axId val="1595500000"/>
        <c:axId val="1595500416"/>
      </c:barChart>
      <c:catAx>
        <c:axId val="159550000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Segoe UI" panose="020B0502040204020203" pitchFamily="34" charset="0"/>
                <a:ea typeface="+mn-ea"/>
                <a:cs typeface="Segoe UI" panose="020B0502040204020203" pitchFamily="34" charset="0"/>
              </a:defRPr>
            </a:pPr>
            <a:endParaRPr lang="en-US"/>
          </a:p>
        </c:txPr>
        <c:crossAx val="1595500416"/>
        <c:crosses val="autoZero"/>
        <c:auto val="1"/>
        <c:lblAlgn val="ctr"/>
        <c:lblOffset val="100"/>
        <c:noMultiLvlLbl val="0"/>
      </c:catAx>
      <c:valAx>
        <c:axId val="1595500416"/>
        <c:scaling>
          <c:orientation val="minMax"/>
        </c:scaling>
        <c:delete val="0"/>
        <c:axPos val="l"/>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bg1">
                    <a:lumMod val="75000"/>
                  </a:schemeClr>
                </a:solidFill>
                <a:latin typeface="Segoe UI" panose="020B0502040204020203" pitchFamily="34" charset="0"/>
                <a:ea typeface="+mn-ea"/>
                <a:cs typeface="Segoe UI" panose="020B0502040204020203" pitchFamily="34" charset="0"/>
              </a:defRPr>
            </a:pPr>
            <a:endParaRPr lang="en-US"/>
          </a:p>
        </c:txPr>
        <c:crossAx val="1595500000"/>
        <c:crosses val="autoZero"/>
        <c:crossBetween val="between"/>
      </c:valAx>
      <c:spPr>
        <a:noFill/>
        <a:ln>
          <a:noFill/>
        </a:ln>
        <a:effectLst/>
      </c:spPr>
    </c:plotArea>
    <c:plotVisOnly val="1"/>
    <c:dispBlanksAs val="gap"/>
    <c:showDLblsOverMax val="0"/>
  </c:chart>
  <c:spPr>
    <a:noFill/>
    <a:ln>
      <a:noFill/>
    </a:ln>
    <a:effectLst/>
  </c:spPr>
  <c:txPr>
    <a:bodyPr/>
    <a:lstStyle/>
    <a:p>
      <a:pPr>
        <a:defRPr sz="1400">
          <a:latin typeface="Segoe UI" panose="020B0502040204020203" pitchFamily="34" charset="0"/>
          <a:cs typeface="Segoe UI" panose="020B0502040204020203" pitchFamily="34" charset="0"/>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1"/>
          <c:order val="0"/>
          <c:spPr>
            <a:solidFill>
              <a:srgbClr val="D26852">
                <a:alpha val="90000"/>
              </a:srgbClr>
            </a:solidFill>
            <a:ln w="3175">
              <a:solidFill>
                <a:schemeClr val="accent6"/>
              </a:solidFill>
            </a:ln>
            <a:effectLst/>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accent6">
                        <a:lumMod val="50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Sheet1!$B$6:$B$15</c:f>
              <c:strCache>
                <c:ptCount val="10"/>
                <c:pt idx="0">
                  <c:v>WC</c:v>
                </c:pt>
                <c:pt idx="1">
                  <c:v>GP</c:v>
                </c:pt>
                <c:pt idx="2">
                  <c:v>NC</c:v>
                </c:pt>
                <c:pt idx="3">
                  <c:v>KZN</c:v>
                </c:pt>
                <c:pt idx="4">
                  <c:v>RSA</c:v>
                </c:pt>
                <c:pt idx="5">
                  <c:v>MP</c:v>
                </c:pt>
                <c:pt idx="6">
                  <c:v>NW</c:v>
                </c:pt>
                <c:pt idx="7">
                  <c:v>LP</c:v>
                </c:pt>
                <c:pt idx="8">
                  <c:v>FS</c:v>
                </c:pt>
                <c:pt idx="9">
                  <c:v>EC</c:v>
                </c:pt>
              </c:strCache>
            </c:strRef>
          </c:cat>
          <c:val>
            <c:numRef>
              <c:f>Sheet1!$D$6:$D$15</c:f>
              <c:numCache>
                <c:formatCode>General</c:formatCode>
                <c:ptCount val="10"/>
                <c:pt idx="0">
                  <c:v>29.53</c:v>
                </c:pt>
                <c:pt idx="1">
                  <c:v>29.54</c:v>
                </c:pt>
                <c:pt idx="2">
                  <c:v>38.58</c:v>
                </c:pt>
                <c:pt idx="3">
                  <c:v>39.46</c:v>
                </c:pt>
                <c:pt idx="4">
                  <c:v>40.1</c:v>
                </c:pt>
                <c:pt idx="5">
                  <c:v>42.93</c:v>
                </c:pt>
                <c:pt idx="6">
                  <c:v>48.93</c:v>
                </c:pt>
                <c:pt idx="7">
                  <c:v>51.82</c:v>
                </c:pt>
                <c:pt idx="8">
                  <c:v>52.93</c:v>
                </c:pt>
                <c:pt idx="9">
                  <c:v>53.34</c:v>
                </c:pt>
              </c:numCache>
            </c:numRef>
          </c:val>
          <c:extLst>
            <c:ext xmlns:c16="http://schemas.microsoft.com/office/drawing/2014/chart" uri="{C3380CC4-5D6E-409C-BE32-E72D297353CC}">
              <c16:uniqueId val="{00000001-BF68-4332-90AE-0A435E1CBD61}"/>
            </c:ext>
          </c:extLst>
        </c:ser>
        <c:ser>
          <c:idx val="0"/>
          <c:order val="1"/>
          <c:spPr>
            <a:solidFill>
              <a:schemeClr val="tx1">
                <a:lumMod val="50000"/>
                <a:lumOff val="50000"/>
              </a:schemeClr>
            </a:solidFill>
            <a:ln>
              <a:solidFill>
                <a:schemeClr val="bg1">
                  <a:lumMod val="95000"/>
                </a:schemeClr>
              </a:solidFill>
            </a:ln>
            <a:effectLst/>
          </c:spPr>
          <c:invertIfNegative val="0"/>
          <c:dLbls>
            <c:numFmt formatCode="0.0\%" sourceLinked="0"/>
            <c:spPr>
              <a:noFill/>
              <a:ln>
                <a:noFill/>
              </a:ln>
              <a:effectLst/>
            </c:spPr>
            <c:txPr>
              <a:bodyPr rot="0" spcFirstLastPara="1" vertOverflow="ellipsis" vert="horz" wrap="square" lIns="38100" tIns="19050" rIns="38100" bIns="19050" anchor="ctr" anchorCtr="0">
                <a:spAutoFit/>
              </a:bodyPr>
              <a:lstStyle/>
              <a:p>
                <a:pPr algn="ctr">
                  <a:defRPr lang="en-US" sz="1600" b="0" i="0" u="none" strike="noStrike" kern="1200" baseline="0">
                    <a:solidFill>
                      <a:schemeClr val="bg1"/>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Sheet1!$B$6:$B$15</c:f>
              <c:strCache>
                <c:ptCount val="10"/>
                <c:pt idx="0">
                  <c:v>WC</c:v>
                </c:pt>
                <c:pt idx="1">
                  <c:v>GP</c:v>
                </c:pt>
                <c:pt idx="2">
                  <c:v>NC</c:v>
                </c:pt>
                <c:pt idx="3">
                  <c:v>KZN</c:v>
                </c:pt>
                <c:pt idx="4">
                  <c:v>RSA</c:v>
                </c:pt>
                <c:pt idx="5">
                  <c:v>MP</c:v>
                </c:pt>
                <c:pt idx="6">
                  <c:v>NW</c:v>
                </c:pt>
                <c:pt idx="7">
                  <c:v>LP</c:v>
                </c:pt>
                <c:pt idx="8">
                  <c:v>FS</c:v>
                </c:pt>
                <c:pt idx="9">
                  <c:v>EC</c:v>
                </c:pt>
              </c:strCache>
            </c:strRef>
          </c:cat>
          <c:val>
            <c:numRef>
              <c:f>Sheet1!$C$6:$C$15</c:f>
              <c:numCache>
                <c:formatCode>General</c:formatCode>
                <c:ptCount val="10"/>
                <c:pt idx="0">
                  <c:v>15.99</c:v>
                </c:pt>
                <c:pt idx="1">
                  <c:v>16.98</c:v>
                </c:pt>
                <c:pt idx="2">
                  <c:v>29.33</c:v>
                </c:pt>
                <c:pt idx="3">
                  <c:v>27.22</c:v>
                </c:pt>
                <c:pt idx="4">
                  <c:v>23.76</c:v>
                </c:pt>
                <c:pt idx="5">
                  <c:v>24.83</c:v>
                </c:pt>
                <c:pt idx="6">
                  <c:v>28.57</c:v>
                </c:pt>
                <c:pt idx="7">
                  <c:v>30.36</c:v>
                </c:pt>
                <c:pt idx="8">
                  <c:v>30.23</c:v>
                </c:pt>
                <c:pt idx="9">
                  <c:v>38.06</c:v>
                </c:pt>
              </c:numCache>
            </c:numRef>
          </c:val>
          <c:extLst>
            <c:ext xmlns:c16="http://schemas.microsoft.com/office/drawing/2014/chart" uri="{C3380CC4-5D6E-409C-BE32-E72D297353CC}">
              <c16:uniqueId val="{00000000-BF68-4332-90AE-0A435E1CBD61}"/>
            </c:ext>
          </c:extLst>
        </c:ser>
        <c:dLbls>
          <c:showLegendKey val="0"/>
          <c:showVal val="0"/>
          <c:showCatName val="0"/>
          <c:showSerName val="0"/>
          <c:showPercent val="0"/>
          <c:showBubbleSize val="0"/>
        </c:dLbls>
        <c:gapWidth val="50"/>
        <c:overlap val="100"/>
        <c:axId val="690694208"/>
        <c:axId val="690693728"/>
      </c:barChart>
      <c:catAx>
        <c:axId val="690694208"/>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800" b="0" i="0" u="none" strike="noStrike" kern="1200" baseline="0">
                <a:solidFill>
                  <a:schemeClr val="tx1">
                    <a:lumMod val="65000"/>
                    <a:lumOff val="35000"/>
                  </a:schemeClr>
                </a:solidFill>
                <a:latin typeface="Segoe UI" panose="020B0502040204020203" pitchFamily="34" charset="0"/>
                <a:ea typeface="+mn-ea"/>
                <a:cs typeface="Segoe UI" panose="020B0502040204020203" pitchFamily="34" charset="0"/>
              </a:defRPr>
            </a:pPr>
            <a:endParaRPr lang="en-US"/>
          </a:p>
        </c:txPr>
        <c:crossAx val="690693728"/>
        <c:crosses val="autoZero"/>
        <c:auto val="1"/>
        <c:lblAlgn val="ctr"/>
        <c:lblOffset val="100"/>
        <c:noMultiLvlLbl val="0"/>
      </c:catAx>
      <c:valAx>
        <c:axId val="690693728"/>
        <c:scaling>
          <c:orientation val="minMax"/>
        </c:scaling>
        <c:delete val="1"/>
        <c:axPos val="b"/>
        <c:numFmt formatCode="General" sourceLinked="1"/>
        <c:majorTickMark val="none"/>
        <c:minorTickMark val="none"/>
        <c:tickLblPos val="nextTo"/>
        <c:crossAx val="690694208"/>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lgn="l">
              <a:defRPr sz="1400" b="0" i="0" u="none" strike="noStrike" kern="1200" spc="0" baseline="0">
                <a:solidFill>
                  <a:schemeClr val="tx1">
                    <a:lumMod val="65000"/>
                    <a:lumOff val="35000"/>
                  </a:schemeClr>
                </a:solidFill>
                <a:latin typeface="Arial" panose="020B0604020202020204" pitchFamily="34" charset="0"/>
                <a:ea typeface="+mn-ea"/>
                <a:cs typeface="Arial" panose="020B0604020202020204" pitchFamily="34" charset="0"/>
              </a:defRPr>
            </a:pPr>
            <a:r>
              <a:rPr lang="en-ZA" sz="2000" b="1" dirty="0">
                <a:latin typeface="Arial" panose="020B0604020202020204" pitchFamily="34" charset="0"/>
                <a:cs typeface="Arial" panose="020B0604020202020204" pitchFamily="34" charset="0"/>
              </a:rPr>
              <a:t>Proportion living &lt;30 minutes from a healthcare facility</a:t>
            </a:r>
          </a:p>
        </c:rich>
      </c:tx>
      <c:layout>
        <c:manualLayout>
          <c:xMode val="edge"/>
          <c:yMode val="edge"/>
          <c:x val="0.41186788505162497"/>
          <c:y val="1.6144846284637658E-2"/>
        </c:manualLayout>
      </c:layout>
      <c:overlay val="0"/>
      <c:spPr>
        <a:noFill/>
        <a:ln>
          <a:noFill/>
        </a:ln>
        <a:effectLst/>
      </c:spPr>
      <c:txPr>
        <a:bodyPr rot="0" spcFirstLastPara="1" vertOverflow="ellipsis" vert="horz" wrap="square" anchor="ctr" anchorCtr="1"/>
        <a:lstStyle/>
        <a:p>
          <a:pPr algn="l">
            <a:defRPr sz="1400" b="0" i="0" u="none" strike="noStrike" kern="1200" spc="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title>
    <c:autoTitleDeleted val="0"/>
    <c:plotArea>
      <c:layout>
        <c:manualLayout>
          <c:layoutTarget val="inner"/>
          <c:xMode val="edge"/>
          <c:yMode val="edge"/>
          <c:x val="5.9013746794863708E-2"/>
          <c:y val="6.0695740085474015E-2"/>
          <c:w val="0.9251378745053831"/>
          <c:h val="0.7922492532512293"/>
        </c:manualLayout>
      </c:layout>
      <c:barChart>
        <c:barDir val="bar"/>
        <c:grouping val="clustered"/>
        <c:varyColors val="0"/>
        <c:ser>
          <c:idx val="0"/>
          <c:order val="0"/>
          <c:tx>
            <c:strRef>
              <c:f>Sheet1!$B$3</c:f>
              <c:strCache>
                <c:ptCount val="1"/>
                <c:pt idx="0">
                  <c:v>Female</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Sheet1!$A$4:$A$8</c:f>
              <c:numCache>
                <c:formatCode>General</c:formatCode>
                <c:ptCount val="5"/>
                <c:pt idx="0">
                  <c:v>2020</c:v>
                </c:pt>
                <c:pt idx="1">
                  <c:v>2021</c:v>
                </c:pt>
                <c:pt idx="2">
                  <c:v>2022</c:v>
                </c:pt>
                <c:pt idx="3">
                  <c:v>2023</c:v>
                </c:pt>
                <c:pt idx="4">
                  <c:v>2024</c:v>
                </c:pt>
              </c:numCache>
            </c:numRef>
          </c:cat>
          <c:val>
            <c:numRef>
              <c:f>Sheet1!$B$4:$B$8</c:f>
              <c:numCache>
                <c:formatCode>0.0</c:formatCode>
                <c:ptCount val="5"/>
                <c:pt idx="0">
                  <c:v>82.625320434570312</c:v>
                </c:pt>
                <c:pt idx="1">
                  <c:v>82.625320434570312</c:v>
                </c:pt>
                <c:pt idx="2">
                  <c:v>82.625320434570312</c:v>
                </c:pt>
                <c:pt idx="3">
                  <c:v>82.270828247070312</c:v>
                </c:pt>
                <c:pt idx="4">
                  <c:v>83.37310791015625</c:v>
                </c:pt>
              </c:numCache>
            </c:numRef>
          </c:val>
          <c:extLst>
            <c:ext xmlns:c16="http://schemas.microsoft.com/office/drawing/2014/chart" uri="{C3380CC4-5D6E-409C-BE32-E72D297353CC}">
              <c16:uniqueId val="{00000000-C2A0-439C-8C55-1EECCAAAA05E}"/>
            </c:ext>
          </c:extLst>
        </c:ser>
        <c:ser>
          <c:idx val="1"/>
          <c:order val="1"/>
          <c:tx>
            <c:strRef>
              <c:f>Sheet1!$C$3</c:f>
              <c:strCache>
                <c:ptCount val="1"/>
                <c:pt idx="0">
                  <c:v>Male</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Sheet1!$A$4:$A$8</c:f>
              <c:numCache>
                <c:formatCode>General</c:formatCode>
                <c:ptCount val="5"/>
                <c:pt idx="0">
                  <c:v>2020</c:v>
                </c:pt>
                <c:pt idx="1">
                  <c:v>2021</c:v>
                </c:pt>
                <c:pt idx="2">
                  <c:v>2022</c:v>
                </c:pt>
                <c:pt idx="3">
                  <c:v>2023</c:v>
                </c:pt>
                <c:pt idx="4">
                  <c:v>2024</c:v>
                </c:pt>
              </c:numCache>
            </c:numRef>
          </c:cat>
          <c:val>
            <c:numRef>
              <c:f>Sheet1!$C$4:$C$8</c:f>
              <c:numCache>
                <c:formatCode>0.0</c:formatCode>
                <c:ptCount val="5"/>
                <c:pt idx="0">
                  <c:v>82.696365356445312</c:v>
                </c:pt>
                <c:pt idx="1">
                  <c:v>82.696365356445312</c:v>
                </c:pt>
                <c:pt idx="2">
                  <c:v>82.696365356445312</c:v>
                </c:pt>
                <c:pt idx="3">
                  <c:v>83.012046813964844</c:v>
                </c:pt>
                <c:pt idx="4">
                  <c:v>83.749946594238281</c:v>
                </c:pt>
              </c:numCache>
            </c:numRef>
          </c:val>
          <c:extLst>
            <c:ext xmlns:c16="http://schemas.microsoft.com/office/drawing/2014/chart" uri="{C3380CC4-5D6E-409C-BE32-E72D297353CC}">
              <c16:uniqueId val="{00000001-C2A0-439C-8C55-1EECCAAAA05E}"/>
            </c:ext>
          </c:extLst>
        </c:ser>
        <c:dLbls>
          <c:dLblPos val="outEnd"/>
          <c:showLegendKey val="0"/>
          <c:showVal val="1"/>
          <c:showCatName val="0"/>
          <c:showSerName val="0"/>
          <c:showPercent val="0"/>
          <c:showBubbleSize val="0"/>
        </c:dLbls>
        <c:gapWidth val="182"/>
        <c:axId val="891318768"/>
        <c:axId val="891321648"/>
      </c:barChart>
      <c:catAx>
        <c:axId val="891318768"/>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1"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1321648"/>
        <c:crosses val="autoZero"/>
        <c:auto val="1"/>
        <c:lblAlgn val="ctr"/>
        <c:lblOffset val="100"/>
        <c:noMultiLvlLbl val="0"/>
      </c:catAx>
      <c:valAx>
        <c:axId val="891321648"/>
        <c:scaling>
          <c:orientation val="minMax"/>
        </c:scaling>
        <c:delete val="0"/>
        <c:axPos val="b"/>
        <c:majorGridlines>
          <c:spPr>
            <a:ln w="9525" cap="flat" cmpd="sng" algn="ctr">
              <a:solidFill>
                <a:schemeClr val="tx1">
                  <a:lumMod val="15000"/>
                  <a:lumOff val="85000"/>
                </a:schemeClr>
              </a:solidFill>
              <a:round/>
            </a:ln>
            <a:effectLst/>
          </c:spPr>
        </c:majorGridlines>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1200" b="1"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1318768"/>
        <c:crosses val="autoZero"/>
        <c:crossBetween val="between"/>
      </c:valAx>
      <c:spPr>
        <a:noFill/>
        <a:ln>
          <a:noFill/>
        </a:ln>
        <a:effectLst/>
      </c:spPr>
    </c:plotArea>
    <c:legend>
      <c:legendPos val="b"/>
      <c:layout>
        <c:manualLayout>
          <c:xMode val="edge"/>
          <c:yMode val="edge"/>
          <c:x val="0.19553107881143994"/>
          <c:y val="0.92493617275113338"/>
          <c:w val="0.58389215342578393"/>
          <c:h val="7.5063827248866608E-2"/>
        </c:manualLayout>
      </c:layout>
      <c:overlay val="0"/>
      <c:spPr>
        <a:noFill/>
        <a:ln>
          <a:noFill/>
        </a:ln>
        <a:effectLst/>
      </c:spPr>
      <c:txPr>
        <a:bodyPr rot="0" spcFirstLastPara="1" vertOverflow="ellipsis" vert="horz" wrap="square" anchor="ctr" anchorCtr="1"/>
        <a:lstStyle/>
        <a:p>
          <a:pPr>
            <a:defRPr sz="2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4">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'HIV Estimates over time'!$B$2</c:f>
              <c:strCache>
                <c:ptCount val="1"/>
                <c:pt idx="0">
                  <c:v>Women 15-49'</c:v>
                </c:pt>
              </c:strCache>
            </c:strRef>
          </c:tx>
          <c:spPr>
            <a:ln w="22225" cap="rnd">
              <a:solidFill>
                <a:schemeClr val="accent1"/>
              </a:solidFill>
              <a:round/>
            </a:ln>
            <a:effectLst/>
          </c:spPr>
          <c:marker>
            <c:symbol val="none"/>
          </c:marker>
          <c:dLbls>
            <c:spPr>
              <a:noFill/>
              <a:ln>
                <a:noFill/>
              </a:ln>
              <a:effectLst/>
            </c:spPr>
            <c:txPr>
              <a:bodyPr rot="0" spcFirstLastPara="1" vertOverflow="ellipsis" vert="horz" wrap="square" anchor="ctr" anchorCtr="1"/>
              <a:lstStyle/>
              <a:p>
                <a:pPr>
                  <a:defRPr sz="1400" b="1" i="0" u="none" strike="noStrike" kern="1200" baseline="0">
                    <a:solidFill>
                      <a:schemeClr val="dk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dk1">
                          <a:lumMod val="35000"/>
                          <a:lumOff val="65000"/>
                        </a:schemeClr>
                      </a:solidFill>
                      <a:round/>
                    </a:ln>
                    <a:effectLst/>
                  </c:spPr>
                </c15:leaderLines>
              </c:ext>
            </c:extLst>
          </c:dLbls>
          <c:cat>
            <c:numRef>
              <c:f>'HIV Estimates over time'!$A$3:$A$26</c:f>
              <c:numCache>
                <c:formatCode>General</c:formatCode>
                <c:ptCount val="6"/>
                <c:pt idx="0">
                  <c:v>2020</c:v>
                </c:pt>
                <c:pt idx="1">
                  <c:v>2021</c:v>
                </c:pt>
                <c:pt idx="2">
                  <c:v>2022</c:v>
                </c:pt>
                <c:pt idx="3">
                  <c:v>2023</c:v>
                </c:pt>
                <c:pt idx="4">
                  <c:v>2024</c:v>
                </c:pt>
                <c:pt idx="5">
                  <c:v>2025</c:v>
                </c:pt>
              </c:numCache>
            </c:numRef>
          </c:cat>
          <c:val>
            <c:numRef>
              <c:f>'HIV Estimates over time'!$B$3:$B$26</c:f>
              <c:numCache>
                <c:formatCode>0.00</c:formatCode>
                <c:ptCount val="6"/>
                <c:pt idx="0">
                  <c:v>23.77</c:v>
                </c:pt>
                <c:pt idx="1">
                  <c:v>23.77</c:v>
                </c:pt>
                <c:pt idx="2">
                  <c:v>23.71</c:v>
                </c:pt>
                <c:pt idx="3">
                  <c:v>23.6</c:v>
                </c:pt>
                <c:pt idx="4">
                  <c:v>23.49</c:v>
                </c:pt>
                <c:pt idx="5">
                  <c:v>23.38</c:v>
                </c:pt>
              </c:numCache>
            </c:numRef>
          </c:val>
          <c:smooth val="0"/>
          <c:extLst>
            <c:ext xmlns:c16="http://schemas.microsoft.com/office/drawing/2014/chart" uri="{C3380CC4-5D6E-409C-BE32-E72D297353CC}">
              <c16:uniqueId val="{00000000-FA97-4897-847F-29AE40DD3EF5}"/>
            </c:ext>
          </c:extLst>
        </c:ser>
        <c:ser>
          <c:idx val="1"/>
          <c:order val="1"/>
          <c:tx>
            <c:strRef>
              <c:f>'HIV Estimates over time'!$C$2</c:f>
              <c:strCache>
                <c:ptCount val="1"/>
                <c:pt idx="0">
                  <c:v>Adults 15-49</c:v>
                </c:pt>
              </c:strCache>
            </c:strRef>
          </c:tx>
          <c:spPr>
            <a:ln w="22225" cap="rnd">
              <a:solidFill>
                <a:schemeClr val="accent2"/>
              </a:solidFill>
              <a:round/>
            </a:ln>
            <a:effectLst/>
          </c:spPr>
          <c:marker>
            <c:symbol val="none"/>
          </c:marker>
          <c:dLbls>
            <c:spPr>
              <a:noFill/>
              <a:ln>
                <a:noFill/>
              </a:ln>
              <a:effectLst/>
            </c:spPr>
            <c:txPr>
              <a:bodyPr rot="0" spcFirstLastPara="1" vertOverflow="ellipsis" vert="horz" wrap="square" anchor="ctr" anchorCtr="1"/>
              <a:lstStyle/>
              <a:p>
                <a:pPr>
                  <a:defRPr sz="1400" b="1" i="0" u="none" strike="noStrike" kern="1200" baseline="0">
                    <a:solidFill>
                      <a:schemeClr val="dk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dk1">
                          <a:lumMod val="35000"/>
                          <a:lumOff val="65000"/>
                        </a:schemeClr>
                      </a:solidFill>
                      <a:round/>
                    </a:ln>
                    <a:effectLst/>
                  </c:spPr>
                </c15:leaderLines>
              </c:ext>
            </c:extLst>
          </c:dLbls>
          <c:cat>
            <c:numRef>
              <c:f>'HIV Estimates over time'!$A$3:$A$26</c:f>
              <c:numCache>
                <c:formatCode>General</c:formatCode>
                <c:ptCount val="6"/>
                <c:pt idx="0">
                  <c:v>2020</c:v>
                </c:pt>
                <c:pt idx="1">
                  <c:v>2021</c:v>
                </c:pt>
                <c:pt idx="2">
                  <c:v>2022</c:v>
                </c:pt>
                <c:pt idx="3">
                  <c:v>2023</c:v>
                </c:pt>
                <c:pt idx="4">
                  <c:v>2024</c:v>
                </c:pt>
                <c:pt idx="5">
                  <c:v>2025</c:v>
                </c:pt>
              </c:numCache>
            </c:numRef>
          </c:cat>
          <c:val>
            <c:numRef>
              <c:f>'HIV Estimates over time'!$C$3:$C$26</c:f>
              <c:numCache>
                <c:formatCode>0.00</c:formatCode>
                <c:ptCount val="6"/>
                <c:pt idx="0">
                  <c:v>18.600000000000001</c:v>
                </c:pt>
                <c:pt idx="1">
                  <c:v>18.57</c:v>
                </c:pt>
                <c:pt idx="2">
                  <c:v>18.48</c:v>
                </c:pt>
                <c:pt idx="3">
                  <c:v>18.37</c:v>
                </c:pt>
                <c:pt idx="4">
                  <c:v>18.25</c:v>
                </c:pt>
                <c:pt idx="5">
                  <c:v>18.13</c:v>
                </c:pt>
              </c:numCache>
            </c:numRef>
          </c:val>
          <c:smooth val="0"/>
          <c:extLst>
            <c:ext xmlns:c16="http://schemas.microsoft.com/office/drawing/2014/chart" uri="{C3380CC4-5D6E-409C-BE32-E72D297353CC}">
              <c16:uniqueId val="{00000001-FA97-4897-847F-29AE40DD3EF5}"/>
            </c:ext>
          </c:extLst>
        </c:ser>
        <c:ser>
          <c:idx val="2"/>
          <c:order val="2"/>
          <c:tx>
            <c:strRef>
              <c:f>'HIV Estimates over time'!$D$2</c:f>
              <c:strCache>
                <c:ptCount val="1"/>
                <c:pt idx="0">
                  <c:v>Youth 15-24</c:v>
                </c:pt>
              </c:strCache>
            </c:strRef>
          </c:tx>
          <c:spPr>
            <a:ln w="22225" cap="rnd">
              <a:solidFill>
                <a:schemeClr val="accent3"/>
              </a:solidFill>
              <a:round/>
            </a:ln>
            <a:effectLst/>
          </c:spPr>
          <c:marker>
            <c:symbol val="none"/>
          </c:marker>
          <c:dLbls>
            <c:spPr>
              <a:noFill/>
              <a:ln>
                <a:noFill/>
              </a:ln>
              <a:effectLst/>
            </c:spPr>
            <c:txPr>
              <a:bodyPr rot="0" spcFirstLastPara="1" vertOverflow="ellipsis" vert="horz" wrap="square" anchor="ctr" anchorCtr="1"/>
              <a:lstStyle/>
              <a:p>
                <a:pPr>
                  <a:defRPr sz="1400" b="1" i="0" u="none" strike="noStrike" kern="1200" baseline="0">
                    <a:solidFill>
                      <a:schemeClr val="dk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dk1">
                          <a:lumMod val="35000"/>
                          <a:lumOff val="65000"/>
                        </a:schemeClr>
                      </a:solidFill>
                      <a:round/>
                    </a:ln>
                    <a:effectLst/>
                  </c:spPr>
                </c15:leaderLines>
              </c:ext>
            </c:extLst>
          </c:dLbls>
          <c:cat>
            <c:numRef>
              <c:f>'HIV Estimates over time'!$A$3:$A$26</c:f>
              <c:numCache>
                <c:formatCode>General</c:formatCode>
                <c:ptCount val="6"/>
                <c:pt idx="0">
                  <c:v>2020</c:v>
                </c:pt>
                <c:pt idx="1">
                  <c:v>2021</c:v>
                </c:pt>
                <c:pt idx="2">
                  <c:v>2022</c:v>
                </c:pt>
                <c:pt idx="3">
                  <c:v>2023</c:v>
                </c:pt>
                <c:pt idx="4">
                  <c:v>2024</c:v>
                </c:pt>
                <c:pt idx="5">
                  <c:v>2025</c:v>
                </c:pt>
              </c:numCache>
            </c:numRef>
          </c:cat>
          <c:val>
            <c:numRef>
              <c:f>'HIV Estimates over time'!$D$3:$D$26</c:f>
              <c:numCache>
                <c:formatCode>General</c:formatCode>
                <c:ptCount val="6"/>
                <c:pt idx="0" formatCode="0.00">
                  <c:v>7.07</c:v>
                </c:pt>
                <c:pt idx="1">
                  <c:v>6.99</c:v>
                </c:pt>
                <c:pt idx="2">
                  <c:v>6.93</c:v>
                </c:pt>
                <c:pt idx="3" formatCode="0.00">
                  <c:v>6.89</c:v>
                </c:pt>
                <c:pt idx="4" formatCode="0.00">
                  <c:v>6.85</c:v>
                </c:pt>
                <c:pt idx="5">
                  <c:v>6.84</c:v>
                </c:pt>
              </c:numCache>
            </c:numRef>
          </c:val>
          <c:smooth val="0"/>
          <c:extLst>
            <c:ext xmlns:c16="http://schemas.microsoft.com/office/drawing/2014/chart" uri="{C3380CC4-5D6E-409C-BE32-E72D297353CC}">
              <c16:uniqueId val="{00000002-FA97-4897-847F-29AE40DD3EF5}"/>
            </c:ext>
          </c:extLst>
        </c:ser>
        <c:ser>
          <c:idx val="3"/>
          <c:order val="3"/>
          <c:tx>
            <c:strRef>
              <c:f>'HIV Estimates over time'!$E$2</c:f>
              <c:strCache>
                <c:ptCount val="1"/>
                <c:pt idx="0">
                  <c:v>Incidence 15-49</c:v>
                </c:pt>
              </c:strCache>
            </c:strRef>
          </c:tx>
          <c:spPr>
            <a:ln w="22225" cap="rnd">
              <a:solidFill>
                <a:schemeClr val="accent4"/>
              </a:solidFill>
              <a:round/>
            </a:ln>
            <a:effectLst/>
          </c:spPr>
          <c:marker>
            <c:symbol val="circle"/>
            <c:size val="6"/>
            <c:spPr>
              <a:solidFill>
                <a:schemeClr val="lt1"/>
              </a:solidFill>
              <a:ln w="15875">
                <a:solidFill>
                  <a:schemeClr val="accent4"/>
                </a:solidFill>
                <a:round/>
              </a:ln>
              <a:effectLst/>
            </c:spPr>
          </c:marker>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dk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dk1">
                          <a:lumMod val="35000"/>
                          <a:lumOff val="65000"/>
                        </a:schemeClr>
                      </a:solidFill>
                      <a:round/>
                    </a:ln>
                    <a:effectLst/>
                  </c:spPr>
                </c15:leaderLines>
              </c:ext>
            </c:extLst>
          </c:dLbls>
          <c:cat>
            <c:numRef>
              <c:f>'HIV Estimates over time'!$A$3:$A$26</c:f>
              <c:numCache>
                <c:formatCode>General</c:formatCode>
                <c:ptCount val="6"/>
                <c:pt idx="0">
                  <c:v>2020</c:v>
                </c:pt>
                <c:pt idx="1">
                  <c:v>2021</c:v>
                </c:pt>
                <c:pt idx="2">
                  <c:v>2022</c:v>
                </c:pt>
                <c:pt idx="3">
                  <c:v>2023</c:v>
                </c:pt>
                <c:pt idx="4">
                  <c:v>2024</c:v>
                </c:pt>
                <c:pt idx="5">
                  <c:v>2025</c:v>
                </c:pt>
              </c:numCache>
            </c:numRef>
          </c:cat>
          <c:val>
            <c:numRef>
              <c:f>'HIV Estimates over time'!$E$3:$E$26</c:f>
            </c:numRef>
          </c:val>
          <c:smooth val="0"/>
          <c:extLst>
            <c:ext xmlns:c16="http://schemas.microsoft.com/office/drawing/2014/chart" uri="{C3380CC4-5D6E-409C-BE32-E72D297353CC}">
              <c16:uniqueId val="{00000003-FA97-4897-847F-29AE40DD3EF5}"/>
            </c:ext>
          </c:extLst>
        </c:ser>
        <c:ser>
          <c:idx val="4"/>
          <c:order val="4"/>
          <c:tx>
            <c:strRef>
              <c:f>'HIV Estimates over time'!$F$2</c:f>
              <c:strCache>
                <c:ptCount val="1"/>
                <c:pt idx="0">
                  <c:v>Total population</c:v>
                </c:pt>
              </c:strCache>
            </c:strRef>
          </c:tx>
          <c:spPr>
            <a:ln w="22225" cap="rnd">
              <a:solidFill>
                <a:schemeClr val="accent5"/>
              </a:solidFill>
              <a:round/>
            </a:ln>
            <a:effectLst/>
          </c:spPr>
          <c:marker>
            <c:symbol val="none"/>
          </c:marker>
          <c:dLbls>
            <c:spPr>
              <a:noFill/>
              <a:ln>
                <a:noFill/>
              </a:ln>
              <a:effectLst/>
            </c:spPr>
            <c:txPr>
              <a:bodyPr rot="0" spcFirstLastPara="1" vertOverflow="ellipsis" vert="horz" wrap="square" anchor="ctr" anchorCtr="1"/>
              <a:lstStyle/>
              <a:p>
                <a:pPr>
                  <a:defRPr sz="1400" b="1" i="0" u="none" strike="noStrike" kern="1200" baseline="0">
                    <a:solidFill>
                      <a:schemeClr val="dk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dk1">
                          <a:lumMod val="35000"/>
                          <a:lumOff val="65000"/>
                        </a:schemeClr>
                      </a:solidFill>
                      <a:round/>
                    </a:ln>
                    <a:effectLst/>
                  </c:spPr>
                </c15:leaderLines>
              </c:ext>
            </c:extLst>
          </c:dLbls>
          <c:cat>
            <c:numRef>
              <c:f>'HIV Estimates over time'!$A$3:$A$26</c:f>
              <c:numCache>
                <c:formatCode>General</c:formatCode>
                <c:ptCount val="6"/>
                <c:pt idx="0">
                  <c:v>2020</c:v>
                </c:pt>
                <c:pt idx="1">
                  <c:v>2021</c:v>
                </c:pt>
                <c:pt idx="2">
                  <c:v>2022</c:v>
                </c:pt>
                <c:pt idx="3">
                  <c:v>2023</c:v>
                </c:pt>
                <c:pt idx="4">
                  <c:v>2024</c:v>
                </c:pt>
                <c:pt idx="5">
                  <c:v>2025</c:v>
                </c:pt>
              </c:numCache>
            </c:numRef>
          </c:cat>
          <c:val>
            <c:numRef>
              <c:f>'HIV Estimates over time'!$F$3:$F$26</c:f>
              <c:numCache>
                <c:formatCode>0.0</c:formatCode>
                <c:ptCount val="6"/>
                <c:pt idx="0">
                  <c:v>12.32</c:v>
                </c:pt>
                <c:pt idx="1">
                  <c:v>12.44</c:v>
                </c:pt>
                <c:pt idx="2">
                  <c:v>12.54</c:v>
                </c:pt>
                <c:pt idx="3">
                  <c:v>12.65</c:v>
                </c:pt>
                <c:pt idx="4">
                  <c:v>12.78</c:v>
                </c:pt>
                <c:pt idx="5">
                  <c:v>12.92</c:v>
                </c:pt>
              </c:numCache>
            </c:numRef>
          </c:val>
          <c:smooth val="0"/>
          <c:extLst>
            <c:ext xmlns:c16="http://schemas.microsoft.com/office/drawing/2014/chart" uri="{C3380CC4-5D6E-409C-BE32-E72D297353CC}">
              <c16:uniqueId val="{00000004-FA97-4897-847F-29AE40DD3EF5}"/>
            </c:ext>
          </c:extLst>
        </c:ser>
        <c:dLbls>
          <c:dLblPos val="ctr"/>
          <c:showLegendKey val="0"/>
          <c:showVal val="1"/>
          <c:showCatName val="0"/>
          <c:showSerName val="0"/>
          <c:showPercent val="0"/>
          <c:showBubbleSize val="0"/>
        </c:dLbls>
        <c:smooth val="0"/>
        <c:axId val="520176144"/>
        <c:axId val="520176864"/>
      </c:lineChart>
      <c:catAx>
        <c:axId val="520176144"/>
        <c:scaling>
          <c:orientation val="minMax"/>
        </c:scaling>
        <c:delete val="0"/>
        <c:axPos val="b"/>
        <c:majorGridlines>
          <c:spPr>
            <a:ln w="9525" cap="flat" cmpd="sng" algn="ctr">
              <a:solidFill>
                <a:schemeClr val="dk1">
                  <a:lumMod val="15000"/>
                  <a:lumOff val="85000"/>
                  <a:alpha val="54000"/>
                </a:schemeClr>
              </a:solidFill>
              <a:round/>
            </a:ln>
            <a:effectLst/>
          </c:spPr>
        </c:majorGridlines>
        <c:minorGridlines>
          <c:spPr>
            <a:ln w="9525" cap="flat" cmpd="sng" algn="ctr">
              <a:solidFill>
                <a:schemeClr val="dk1">
                  <a:lumMod val="15000"/>
                  <a:lumOff val="85000"/>
                  <a:alpha val="51000"/>
                </a:schemeClr>
              </a:solidFill>
              <a:round/>
            </a:ln>
            <a:effectLst/>
          </c:spPr>
        </c:minorGridlines>
        <c:numFmt formatCode="General" sourceLinked="1"/>
        <c:majorTickMark val="none"/>
        <c:minorTickMark val="none"/>
        <c:tickLblPos val="nextTo"/>
        <c:spPr>
          <a:noFill/>
          <a:ln w="9525" cap="flat" cmpd="sng" algn="ctr">
            <a:solidFill>
              <a:schemeClr val="dk1">
                <a:lumMod val="15000"/>
                <a:lumOff val="85000"/>
              </a:schemeClr>
            </a:solidFill>
            <a:round/>
          </a:ln>
          <a:effectLst/>
        </c:spPr>
        <c:txPr>
          <a:bodyPr rot="-60000000" spcFirstLastPara="1" vertOverflow="ellipsis" vert="horz" wrap="square" anchor="ctr" anchorCtr="1"/>
          <a:lstStyle/>
          <a:p>
            <a:pPr>
              <a:defRPr sz="1400" b="1" i="0" u="none" strike="noStrike" kern="1200" cap="none" spc="0" normalizeH="0" baseline="0">
                <a:solidFill>
                  <a:schemeClr val="dk1">
                    <a:lumMod val="65000"/>
                    <a:lumOff val="35000"/>
                  </a:schemeClr>
                </a:solidFill>
                <a:latin typeface="Arial" panose="020B0604020202020204" pitchFamily="34" charset="0"/>
                <a:ea typeface="+mn-ea"/>
                <a:cs typeface="Arial" panose="020B0604020202020204" pitchFamily="34" charset="0"/>
              </a:defRPr>
            </a:pPr>
            <a:endParaRPr lang="en-US"/>
          </a:p>
        </c:txPr>
        <c:crossAx val="520176864"/>
        <c:crosses val="autoZero"/>
        <c:auto val="1"/>
        <c:lblAlgn val="ctr"/>
        <c:lblOffset val="100"/>
        <c:noMultiLvlLbl val="0"/>
      </c:catAx>
      <c:valAx>
        <c:axId val="520176864"/>
        <c:scaling>
          <c:orientation val="minMax"/>
        </c:scaling>
        <c:delete val="0"/>
        <c:axPos val="l"/>
        <c:majorGridlines>
          <c:spPr>
            <a:ln w="9525" cap="flat" cmpd="sng" algn="ctr">
              <a:solidFill>
                <a:schemeClr val="dk1">
                  <a:lumMod val="15000"/>
                  <a:lumOff val="85000"/>
                  <a:alpha val="54000"/>
                </a:schemeClr>
              </a:solidFill>
              <a:round/>
            </a:ln>
            <a:effectLst/>
          </c:spPr>
        </c:majorGridlines>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1400" b="1" i="0" u="none" strike="noStrike" kern="1200" baseline="0">
                <a:solidFill>
                  <a:schemeClr val="dk1">
                    <a:lumMod val="65000"/>
                    <a:lumOff val="35000"/>
                  </a:schemeClr>
                </a:solidFill>
                <a:latin typeface="Arial" panose="020B0604020202020204" pitchFamily="34" charset="0"/>
                <a:ea typeface="+mn-ea"/>
                <a:cs typeface="Arial" panose="020B0604020202020204" pitchFamily="34" charset="0"/>
              </a:defRPr>
            </a:pPr>
            <a:endParaRPr lang="en-US"/>
          </a:p>
        </c:txPr>
        <c:crossAx val="520176144"/>
        <c:crosses val="autoZero"/>
        <c:crossBetween val="between"/>
      </c:valAx>
      <c:dTable>
        <c:showHorzBorder val="1"/>
        <c:showVertBorder val="1"/>
        <c:showOutline val="1"/>
        <c:showKeys val="1"/>
        <c:spPr>
          <a:noFill/>
          <a:ln w="9525" cap="flat" cmpd="sng" algn="ctr">
            <a:solidFill>
              <a:schemeClr val="dk1">
                <a:lumMod val="15000"/>
                <a:lumOff val="85000"/>
              </a:schemeClr>
            </a:solidFill>
            <a:round/>
          </a:ln>
          <a:effectLst/>
        </c:spPr>
        <c:txPr>
          <a:bodyPr rot="0" spcFirstLastPara="1" vertOverflow="ellipsis" vert="horz" wrap="square" anchor="ctr" anchorCtr="1"/>
          <a:lstStyle/>
          <a:p>
            <a:pPr rtl="0">
              <a:defRPr sz="1400" b="1" i="0" u="none" strike="noStrike" kern="1200" baseline="0">
                <a:solidFill>
                  <a:schemeClr val="dk1">
                    <a:lumMod val="65000"/>
                    <a:lumOff val="35000"/>
                  </a:schemeClr>
                </a:solidFill>
                <a:latin typeface="Arial" panose="020B0604020202020204" pitchFamily="34" charset="0"/>
                <a:ea typeface="+mn-ea"/>
                <a:cs typeface="Arial" panose="020B0604020202020204" pitchFamily="34" charset="0"/>
              </a:defRPr>
            </a:pPr>
            <a:endParaRPr lang="en-US"/>
          </a:p>
        </c:txPr>
      </c:dTable>
      <c:spPr>
        <a:pattFill prst="ltDnDiag">
          <a:fgClr>
            <a:schemeClr val="dk1">
              <a:lumMod val="15000"/>
              <a:lumOff val="85000"/>
            </a:schemeClr>
          </a:fgClr>
          <a:bgClr>
            <a:schemeClr val="lt1"/>
          </a:bgClr>
        </a:pattFill>
        <a:ln>
          <a:noFill/>
        </a:ln>
        <a:effectLst/>
      </c:spPr>
    </c:plotArea>
    <c:legend>
      <c:legendPos val="b"/>
      <c:overlay val="0"/>
      <c:spPr>
        <a:noFill/>
        <a:ln>
          <a:noFill/>
        </a:ln>
        <a:effectLst/>
      </c:spPr>
      <c:txPr>
        <a:bodyPr rot="0" spcFirstLastPara="1" vertOverflow="ellipsis" vert="horz" wrap="square" anchor="ctr" anchorCtr="1"/>
        <a:lstStyle/>
        <a:p>
          <a:pPr>
            <a:defRPr sz="1400" b="1" i="0" u="none" strike="noStrike" kern="1200" baseline="0">
              <a:solidFill>
                <a:schemeClr val="dk1">
                  <a:lumMod val="65000"/>
                  <a:lumOff val="35000"/>
                </a:schemeClr>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solidFill>
      <a:schemeClr val="lt1"/>
    </a:solidFill>
    <a:ln w="9525" cap="flat" cmpd="sng" algn="ctr">
      <a:solidFill>
        <a:schemeClr val="dk1">
          <a:lumMod val="15000"/>
          <a:lumOff val="85000"/>
        </a:schemeClr>
      </a:solidFill>
      <a:round/>
    </a:ln>
    <a:effectLst/>
  </c:spPr>
  <c:txPr>
    <a:bodyPr/>
    <a:lstStyle/>
    <a:p>
      <a:pPr>
        <a:defRPr sz="1400" b="1">
          <a:latin typeface="Arial" panose="020B0604020202020204" pitchFamily="34" charset="0"/>
          <a:cs typeface="Arial" panose="020B0604020202020204" pitchFamily="34" charset="0"/>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15"/>
      <c:rotY val="20"/>
      <c:depthPercent val="100"/>
      <c:rAngAx val="1"/>
    </c:view3D>
    <c:floor>
      <c:thickness val="0"/>
      <c:spPr>
        <a:solidFill>
          <a:schemeClr val="bg2">
            <a:lumMod val="75000"/>
            <a:alpha val="27000"/>
          </a:schemeClr>
        </a:solidFill>
        <a:ln>
          <a:noFill/>
        </a:ln>
        <a:effectLst/>
        <a:sp3d/>
      </c:spPr>
    </c:floor>
    <c:sideWall>
      <c:thickness val="0"/>
      <c:spPr>
        <a:noFill/>
        <a:ln>
          <a:noFill/>
        </a:ln>
        <a:effectLst/>
        <a:sp3d/>
      </c:spPr>
    </c:sideWall>
    <c:backWall>
      <c:thickness val="0"/>
      <c:spPr>
        <a:noFill/>
        <a:ln>
          <a:noFill/>
        </a:ln>
        <a:effectLst/>
        <a:sp3d/>
      </c:spPr>
    </c:backWall>
    <c:plotArea>
      <c:layout/>
      <c:bar3DChart>
        <c:barDir val="col"/>
        <c:grouping val="clustered"/>
        <c:varyColors val="0"/>
        <c:ser>
          <c:idx val="0"/>
          <c:order val="0"/>
          <c:tx>
            <c:strRef>
              <c:f>Sheet1!$B$7</c:f>
              <c:strCache>
                <c:ptCount val="1"/>
                <c:pt idx="0">
                  <c:v>Sexual offences</c:v>
                </c:pt>
              </c:strCache>
            </c:strRef>
          </c:tx>
          <c:spPr>
            <a:solidFill>
              <a:schemeClr val="accent1">
                <a:alpha val="88000"/>
              </a:schemeClr>
            </a:solidFill>
            <a:ln>
              <a:solidFill>
                <a:schemeClr val="accent1">
                  <a:lumMod val="50000"/>
                </a:schemeClr>
              </a:solidFill>
            </a:ln>
            <a:effectLst/>
            <a:scene3d>
              <a:camera prst="orthographicFront"/>
              <a:lightRig rig="threePt" dir="t"/>
            </a:scene3d>
            <a:sp3d prstMaterial="flat">
              <a:contourClr>
                <a:schemeClr val="accent1">
                  <a:lumMod val="50000"/>
                </a:schemeClr>
              </a:contourClr>
            </a:sp3d>
          </c:spPr>
          <c:invertIfNegative val="0"/>
          <c:dLbls>
            <c:spPr>
              <a:solidFill>
                <a:schemeClr val="accent1">
                  <a:alpha val="30000"/>
                </a:schemeClr>
              </a:solidFill>
              <a:ln>
                <a:solidFill>
                  <a:schemeClr val="lt1">
                    <a:alpha val="50000"/>
                  </a:schemeClr>
                </a:solidFill>
                <a:round/>
              </a:ln>
              <a:effectLst>
                <a:outerShdw blurRad="63500" dist="889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lt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50000"/>
                        </a:schemeClr>
                      </a:solidFill>
                      <a:round/>
                    </a:ln>
                    <a:effectLst/>
                  </c:spPr>
                </c15:leaderLines>
              </c:ext>
            </c:extLst>
          </c:dLbls>
          <c:cat>
            <c:strRef>
              <c:f>Sheet1!$C$6:$G$6</c:f>
              <c:strCache>
                <c:ptCount val="5"/>
                <c:pt idx="0">
                  <c:v>July 2021 to 
September 2021</c:v>
                </c:pt>
                <c:pt idx="1">
                  <c:v>July 2022 to 
September 2022</c:v>
                </c:pt>
                <c:pt idx="2">
                  <c:v>July 2023 to 
September 2023</c:v>
                </c:pt>
                <c:pt idx="3">
                  <c:v>July 2024 to 
September 2024</c:v>
                </c:pt>
                <c:pt idx="4">
                  <c:v>July 2025 to 
September 2025</c:v>
                </c:pt>
              </c:strCache>
            </c:strRef>
          </c:cat>
          <c:val>
            <c:numRef>
              <c:f>Sheet1!$C$7:$G$7</c:f>
              <c:numCache>
                <c:formatCode>General</c:formatCode>
                <c:ptCount val="5"/>
                <c:pt idx="0">
                  <c:v>11964</c:v>
                </c:pt>
                <c:pt idx="1">
                  <c:v>13283</c:v>
                </c:pt>
                <c:pt idx="2">
                  <c:v>13090</c:v>
                </c:pt>
                <c:pt idx="3">
                  <c:v>12765</c:v>
                </c:pt>
                <c:pt idx="4">
                  <c:v>12787</c:v>
                </c:pt>
              </c:numCache>
            </c:numRef>
          </c:val>
          <c:extLst>
            <c:ext xmlns:c16="http://schemas.microsoft.com/office/drawing/2014/chart" uri="{C3380CC4-5D6E-409C-BE32-E72D297353CC}">
              <c16:uniqueId val="{00000000-4CA5-4411-9E44-6FAED4A506E0}"/>
            </c:ext>
          </c:extLst>
        </c:ser>
        <c:ser>
          <c:idx val="1"/>
          <c:order val="1"/>
          <c:tx>
            <c:strRef>
              <c:f>Sheet1!$B$8</c:f>
              <c:strCache>
                <c:ptCount val="1"/>
                <c:pt idx="0">
                  <c:v>Rape</c:v>
                </c:pt>
              </c:strCache>
            </c:strRef>
          </c:tx>
          <c:spPr>
            <a:solidFill>
              <a:schemeClr val="accent2">
                <a:alpha val="88000"/>
              </a:schemeClr>
            </a:solidFill>
            <a:ln>
              <a:solidFill>
                <a:schemeClr val="accent2">
                  <a:lumMod val="50000"/>
                </a:schemeClr>
              </a:solidFill>
            </a:ln>
            <a:effectLst/>
            <a:scene3d>
              <a:camera prst="orthographicFront"/>
              <a:lightRig rig="threePt" dir="t"/>
            </a:scene3d>
            <a:sp3d prstMaterial="flat">
              <a:contourClr>
                <a:schemeClr val="accent2">
                  <a:lumMod val="50000"/>
                </a:schemeClr>
              </a:contourClr>
            </a:sp3d>
          </c:spPr>
          <c:invertIfNegative val="0"/>
          <c:dLbls>
            <c:spPr>
              <a:solidFill>
                <a:schemeClr val="accent2">
                  <a:alpha val="30000"/>
                </a:schemeClr>
              </a:solidFill>
              <a:ln>
                <a:solidFill>
                  <a:schemeClr val="lt1">
                    <a:alpha val="50000"/>
                  </a:schemeClr>
                </a:solidFill>
                <a:round/>
              </a:ln>
              <a:effectLst>
                <a:outerShdw blurRad="63500" dist="889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lt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50000"/>
                        </a:schemeClr>
                      </a:solidFill>
                      <a:round/>
                    </a:ln>
                    <a:effectLst/>
                  </c:spPr>
                </c15:leaderLines>
              </c:ext>
            </c:extLst>
          </c:dLbls>
          <c:cat>
            <c:strRef>
              <c:f>Sheet1!$C$6:$G$6</c:f>
              <c:strCache>
                <c:ptCount val="5"/>
                <c:pt idx="0">
                  <c:v>July 2021 to 
September 2021</c:v>
                </c:pt>
                <c:pt idx="1">
                  <c:v>July 2022 to 
September 2022</c:v>
                </c:pt>
                <c:pt idx="2">
                  <c:v>July 2023 to 
September 2023</c:v>
                </c:pt>
                <c:pt idx="3">
                  <c:v>July 2024 to 
September 2024</c:v>
                </c:pt>
                <c:pt idx="4">
                  <c:v>July 2025 to 
September 2025</c:v>
                </c:pt>
              </c:strCache>
            </c:strRef>
          </c:cat>
          <c:val>
            <c:numRef>
              <c:f>Sheet1!$C$8:$G$8</c:f>
              <c:numCache>
                <c:formatCode>General</c:formatCode>
                <c:ptCount val="5"/>
                <c:pt idx="0">
                  <c:v>9556</c:v>
                </c:pt>
                <c:pt idx="1">
                  <c:v>10590</c:v>
                </c:pt>
                <c:pt idx="2">
                  <c:v>10516</c:v>
                </c:pt>
                <c:pt idx="3">
                  <c:v>10191</c:v>
                </c:pt>
                <c:pt idx="4">
                  <c:v>10154</c:v>
                </c:pt>
              </c:numCache>
            </c:numRef>
          </c:val>
          <c:extLst>
            <c:ext xmlns:c16="http://schemas.microsoft.com/office/drawing/2014/chart" uri="{C3380CC4-5D6E-409C-BE32-E72D297353CC}">
              <c16:uniqueId val="{00000001-4CA5-4411-9E44-6FAED4A506E0}"/>
            </c:ext>
          </c:extLst>
        </c:ser>
        <c:dLbls>
          <c:showLegendKey val="0"/>
          <c:showVal val="1"/>
          <c:showCatName val="0"/>
          <c:showSerName val="0"/>
          <c:showPercent val="0"/>
          <c:showBubbleSize val="0"/>
        </c:dLbls>
        <c:gapWidth val="84"/>
        <c:gapDepth val="53"/>
        <c:shape val="box"/>
        <c:axId val="776463312"/>
        <c:axId val="776464032"/>
        <c:axId val="0"/>
      </c:bar3DChart>
      <c:catAx>
        <c:axId val="776463312"/>
        <c:scaling>
          <c:orientation val="minMax"/>
        </c:scaling>
        <c:delete val="0"/>
        <c:axPos val="b"/>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lt1">
                    <a:lumMod val="75000"/>
                  </a:schemeClr>
                </a:solidFill>
                <a:latin typeface="+mn-lt"/>
                <a:ea typeface="+mn-ea"/>
                <a:cs typeface="+mn-cs"/>
              </a:defRPr>
            </a:pPr>
            <a:endParaRPr lang="en-US"/>
          </a:p>
        </c:txPr>
        <c:crossAx val="776464032"/>
        <c:crosses val="autoZero"/>
        <c:auto val="1"/>
        <c:lblAlgn val="ctr"/>
        <c:lblOffset val="100"/>
        <c:noMultiLvlLbl val="0"/>
      </c:catAx>
      <c:valAx>
        <c:axId val="776464032"/>
        <c:scaling>
          <c:orientation val="minMax"/>
        </c:scaling>
        <c:delete val="1"/>
        <c:axPos val="l"/>
        <c:numFmt formatCode="General" sourceLinked="1"/>
        <c:majorTickMark val="out"/>
        <c:minorTickMark val="none"/>
        <c:tickLblPos val="nextTo"/>
        <c:crossAx val="776463312"/>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lt1">
                  <a:lumMod val="75000"/>
                </a:schemeClr>
              </a:solidFill>
              <a:latin typeface="+mn-lt"/>
              <a:ea typeface="+mn-ea"/>
              <a:cs typeface="+mn-cs"/>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solidFill>
      <a:schemeClr val="dk1">
        <a:lumMod val="75000"/>
        <a:lumOff val="25000"/>
      </a:schemeClr>
    </a:solidFill>
    <a:ln w="6350" cap="flat" cmpd="sng" algn="ctr">
      <a:solidFill>
        <a:schemeClr val="dk1">
          <a:tint val="75000"/>
        </a:schemeClr>
      </a:solidFill>
      <a:round/>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32">
  <cs:axisTitle>
    <cs:lnRef idx="0"/>
    <cs:fillRef idx="0"/>
    <cs:effectRef idx="0"/>
    <cs:fontRef idx="minor">
      <a:schemeClr val="dk1">
        <a:lumMod val="65000"/>
        <a:lumOff val="35000"/>
      </a:schemeClr>
    </cs:fontRef>
    <cs:defRPr sz="1197" b="1" kern="1200"/>
  </cs:axisTitle>
  <cs:categoryAxis>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1197" kern="1200" cap="none" spc="0" normalizeH="0" baseline="0"/>
  </cs:categoryAxis>
  <cs:chartArea>
    <cs:lnRef idx="0"/>
    <cs:fillRef idx="0"/>
    <cs:effectRef idx="0"/>
    <cs:fontRef idx="minor">
      <a:schemeClr val="dk1"/>
    </cs:fontRef>
    <cs:spPr>
      <a:solidFill>
        <a:schemeClr val="lt1"/>
      </a:solidFill>
      <a:ln w="9525" cap="flat" cmpd="sng" algn="ctr">
        <a:solidFill>
          <a:schemeClr val="dk1">
            <a:lumMod val="15000"/>
            <a:lumOff val="85000"/>
          </a:schemeClr>
        </a:solidFill>
        <a:round/>
      </a:ln>
    </cs:spPr>
    <cs:defRPr sz="1197" kern="1200"/>
  </cs:chartArea>
  <cs:dataLabel>
    <cs:lnRef idx="0"/>
    <cs:fillRef idx="0"/>
    <cs:effectRef idx="0"/>
    <cs:fontRef idx="minor">
      <a:schemeClr val="dk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22225" cap="rnd">
        <a:solidFill>
          <a:schemeClr val="phClr"/>
        </a:solidFill>
        <a:round/>
      </a:ln>
    </cs:spPr>
  </cs:dataPointLine>
  <cs:dataPointMarker>
    <cs:lnRef idx="0">
      <cs:styleClr val="auto"/>
    </cs:lnRef>
    <cs:fillRef idx="0">
      <cs:styleClr val="auto"/>
    </cs:fillRef>
    <cs:effectRef idx="0"/>
    <cs:fontRef idx="minor">
      <a:schemeClr val="dk1"/>
    </cs:fontRef>
    <cs:spPr>
      <a:solidFill>
        <a:schemeClr val="lt1"/>
      </a:solidFill>
      <a:ln w="15875">
        <a:solidFill>
          <a:schemeClr val="phClr"/>
        </a:solidFill>
        <a:round/>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1064" kern="1200"/>
  </cs:dataTable>
  <cs:downBar>
    <cs:lnRef idx="0"/>
    <cs:fillRef idx="0"/>
    <cs:effectRef idx="0"/>
    <cs:fontRef idx="minor">
      <a:schemeClr val="dk1"/>
    </cs:fontRef>
    <cs:spPr>
      <a:solidFill>
        <a:schemeClr val="dk1">
          <a:lumMod val="75000"/>
          <a:lumOff val="25000"/>
        </a:schemeClr>
      </a:solidFill>
      <a:ln w="9525" cap="flat" cmpd="sng" algn="ctr">
        <a:solidFill>
          <a:schemeClr val="dk1">
            <a:lumMod val="50000"/>
            <a:lumOff val="50000"/>
          </a:schemeClr>
        </a:solidFill>
        <a:round/>
      </a:ln>
    </cs:spPr>
  </cs:downBar>
  <cs:dropLine>
    <cs:lnRef idx="0"/>
    <cs:fillRef idx="0"/>
    <cs:effectRef idx="0"/>
    <cs:fontRef idx="minor">
      <a:schemeClr val="dk1"/>
    </cs:fontRef>
    <cs:spPr>
      <a:ln w="9525" cap="flat" cmpd="sng" algn="ctr">
        <a:solidFill>
          <a:schemeClr val="dk1">
            <a:lumMod val="35000"/>
            <a:lumOff val="65000"/>
          </a:schemeClr>
        </a:solidFill>
        <a:round/>
      </a:ln>
    </cs:spPr>
  </cs:dropLine>
  <cs:errorBar>
    <cs:lnRef idx="0"/>
    <cs:fillRef idx="0"/>
    <cs:effectRef idx="0"/>
    <cs:fontRef idx="minor">
      <a:schemeClr val="dk1"/>
    </cs:fontRef>
    <cs:spPr>
      <a:ln w="9525" cap="flat" cmpd="sng" algn="ctr">
        <a:solidFill>
          <a:schemeClr val="dk1">
            <a:lumMod val="50000"/>
            <a:lumOff val="50000"/>
          </a:schemeClr>
        </a:solidFill>
        <a:round/>
      </a:ln>
    </cs:spPr>
  </cs:errorBar>
  <cs:floor>
    <cs:lnRef idx="0"/>
    <cs:fillRef idx="0"/>
    <cs:effectRef idx="0"/>
    <cs:fontRef idx="minor">
      <a:schemeClr val="dk1"/>
    </cs:fontRef>
    <cs:spPr>
      <a:pattFill prst="ltDnDiag">
        <a:fgClr>
          <a:schemeClr val="dk1">
            <a:lumMod val="15000"/>
            <a:lumOff val="85000"/>
          </a:schemeClr>
        </a:fgClr>
        <a:bgClr>
          <a:schemeClr val="lt1"/>
        </a:bgClr>
      </a:pattFill>
    </cs:spPr>
  </cs:floor>
  <cs:gridlineMajor>
    <cs:lnRef idx="0"/>
    <cs:fillRef idx="0"/>
    <cs:effectRef idx="0"/>
    <cs:fontRef idx="minor">
      <a:schemeClr val="dk1"/>
    </cs:fontRef>
    <cs:spPr>
      <a:ln w="9525" cap="flat" cmpd="sng" algn="ctr">
        <a:solidFill>
          <a:schemeClr val="dk1">
            <a:lumMod val="15000"/>
            <a:lumOff val="85000"/>
            <a:alpha val="54000"/>
          </a:schemeClr>
        </a:solidFill>
        <a:round/>
      </a:ln>
    </cs:spPr>
  </cs:gridlineMajor>
  <cs:gridlineMinor>
    <cs:lnRef idx="0"/>
    <cs:fillRef idx="0"/>
    <cs:effectRef idx="0"/>
    <cs:fontRef idx="minor">
      <a:schemeClr val="dk1"/>
    </cs:fontRef>
    <cs:spPr>
      <a:ln w="9525" cap="flat" cmpd="sng" algn="ctr">
        <a:solidFill>
          <a:schemeClr val="dk1">
            <a:lumMod val="15000"/>
            <a:lumOff val="85000"/>
            <a:alpha val="51000"/>
          </a:schemeClr>
        </a:solidFill>
        <a:round/>
      </a:ln>
    </cs:spPr>
  </cs:gridlineMinor>
  <cs:hiLoLine>
    <cs:lnRef idx="0"/>
    <cs:fillRef idx="0"/>
    <cs:effectRef idx="0"/>
    <cs:fontRef idx="minor">
      <a:schemeClr val="dk1"/>
    </cs:fontRef>
    <cs:spPr>
      <a:ln w="9525" cap="flat" cmpd="sng" algn="ctr">
        <a:solidFill>
          <a:schemeClr val="dk1">
            <a:lumMod val="35000"/>
            <a:lumOff val="65000"/>
          </a:schemeClr>
        </a:solidFill>
        <a:round/>
      </a:ln>
    </cs:spPr>
  </cs:hiLoLine>
  <cs:leaderLine>
    <cs:lnRef idx="0"/>
    <cs:fillRef idx="0"/>
    <cs:effectRef idx="0"/>
    <cs:fontRef idx="minor">
      <a:schemeClr val="dk1"/>
    </cs:fontRef>
    <cs:spPr>
      <a:ln w="9525" cap="flat" cmpd="sng" algn="ctr">
        <a:solidFill>
          <a:schemeClr val="dk1">
            <a:lumMod val="35000"/>
            <a:lumOff val="65000"/>
          </a:schemeClr>
        </a:solidFill>
        <a:round/>
      </a:ln>
    </cs:spPr>
  </cs:leaderLine>
  <cs:legend>
    <cs:lnRef idx="0"/>
    <cs:fillRef idx="0"/>
    <cs:effectRef idx="0"/>
    <cs:fontRef idx="minor">
      <a:schemeClr val="dk1">
        <a:lumMod val="65000"/>
        <a:lumOff val="35000"/>
      </a:schemeClr>
    </cs:fontRef>
    <cs:defRPr sz="1197" kern="1200"/>
  </cs:legend>
  <cs:plotArea>
    <cs:lnRef idx="0"/>
    <cs:fillRef idx="0"/>
    <cs:effectRef idx="0"/>
    <cs:fontRef idx="minor">
      <a:schemeClr val="dk1"/>
    </cs:fontRef>
    <cs:spPr>
      <a:pattFill prst="ltDnDiag">
        <a:fgClr>
          <a:schemeClr val="dk1">
            <a:lumMod val="15000"/>
            <a:lumOff val="85000"/>
          </a:schemeClr>
        </a:fgClr>
        <a:bgClr>
          <a:schemeClr val="lt1"/>
        </a:bgClr>
      </a:pattFill>
    </cs:spPr>
  </cs:plotArea>
  <cs:plotArea3D>
    <cs:lnRef idx="0"/>
    <cs:fillRef idx="0"/>
    <cs:effectRef idx="0"/>
    <cs:fontRef idx="minor">
      <a:schemeClr val="dk1"/>
    </cs:fontRef>
    <cs:spPr>
      <a:solidFill>
        <a:schemeClr val="lt1"/>
      </a:solidFill>
    </cs:spPr>
  </cs:plotArea3D>
  <cs:seriesAxis>
    <cs:lnRef idx="0"/>
    <cs:fillRef idx="0"/>
    <cs:effectRef idx="0"/>
    <cs:fontRef idx="minor">
      <a:schemeClr val="dk1">
        <a:lumMod val="65000"/>
        <a:lumOff val="35000"/>
      </a:schemeClr>
    </cs:fontRef>
    <cs:defRPr sz="1197" kern="1200"/>
  </cs:seriesAxis>
  <cs:seriesLine>
    <cs:lnRef idx="0"/>
    <cs:fillRef idx="0"/>
    <cs:effectRef idx="0"/>
    <cs:fontRef idx="minor">
      <a:schemeClr val="dk1"/>
    </cs:fontRef>
    <cs:spPr>
      <a:ln w="9525" cap="flat" cmpd="sng" algn="ctr">
        <a:solidFill>
          <a:schemeClr val="dk1">
            <a:lumMod val="35000"/>
            <a:lumOff val="65000"/>
          </a:schemeClr>
        </a:solidFill>
        <a:round/>
      </a:ln>
    </cs:spPr>
  </cs:seriesLine>
  <cs:title>
    <cs:lnRef idx="0"/>
    <cs:fillRef idx="0"/>
    <cs:effectRef idx="0"/>
    <cs:fontRef idx="major">
      <a:schemeClr val="dk1">
        <a:lumMod val="50000"/>
        <a:lumOff val="50000"/>
      </a:schemeClr>
    </cs:fontRef>
    <cs:defRPr sz="2128" b="1" kern="1200" cap="none" spc="0" normalizeH="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65000"/>
        <a:lumOff val="35000"/>
      </a:schemeClr>
    </cs:fontRef>
    <cs:defRPr sz="1197" kern="1200"/>
  </cs:trendlineLabel>
  <cs:upBar>
    <cs:lnRef idx="0"/>
    <cs:fillRef idx="0"/>
    <cs:effectRef idx="0"/>
    <cs:fontRef idx="minor">
      <a:schemeClr val="dk1"/>
    </cs:fontRef>
    <cs:spPr>
      <a:solidFill>
        <a:schemeClr val="lt1"/>
      </a:solidFill>
      <a:ln w="9525" cap="flat" cmpd="sng" algn="ctr">
        <a:solidFill>
          <a:schemeClr val="dk1">
            <a:lumMod val="50000"/>
            <a:lumOff val="50000"/>
          </a:schemeClr>
        </a:solidFill>
        <a:round/>
      </a:ln>
    </cs:spPr>
  </cs:upBar>
  <cs:valueAxis>
    <cs:lnRef idx="0"/>
    <cs:fillRef idx="0"/>
    <cs:effectRef idx="0"/>
    <cs:fontRef idx="minor">
      <a:schemeClr val="dk1">
        <a:lumMod val="65000"/>
        <a:lumOff val="35000"/>
      </a:schemeClr>
    </cs:fontRef>
    <cs:defRPr sz="1197" kern="1200"/>
  </cs:valueAxis>
  <cs:wall>
    <cs:lnRef idx="0"/>
    <cs:fillRef idx="0"/>
    <cs:effectRef idx="0"/>
    <cs:fontRef idx="minor">
      <a:schemeClr val="dk1"/>
    </cs:fontRef>
    <cs:spPr>
      <a:pattFill prst="ltDnDiag">
        <a:fgClr>
          <a:schemeClr val="dk1">
            <a:lumMod val="15000"/>
            <a:lumOff val="85000"/>
          </a:schemeClr>
        </a:fgClr>
        <a:bgClr>
          <a:schemeClr val="lt1"/>
        </a:bgClr>
      </a:pattFill>
    </cs:spPr>
  </cs:wall>
</cs:chartStyle>
</file>

<file path=ppt/charts/style5.xml><?xml version="1.0" encoding="utf-8"?>
<cs:chartStyle xmlns:cs="http://schemas.microsoft.com/office/drawing/2012/chartStyle" xmlns:a="http://schemas.openxmlformats.org/drawingml/2006/main" id="291">
  <cs:axisTitle>
    <cs:lnRef idx="0"/>
    <cs:fillRef idx="0"/>
    <cs:effectRef idx="0"/>
    <cs:fontRef idx="minor">
      <a:schemeClr val="lt1">
        <a:lumMod val="75000"/>
      </a:schemeClr>
    </cs:fontRef>
    <cs:defRPr sz="1197" kern="1200"/>
  </cs:axisTitle>
  <cs:categoryAxis>
    <cs:lnRef idx="0"/>
    <cs:fillRef idx="0"/>
    <cs:effectRef idx="0"/>
    <cs:fontRef idx="minor">
      <a:schemeClr val="lt1">
        <a:lumMod val="75000"/>
      </a:schemeClr>
    </cs:fontRef>
    <cs:defRPr sz="1197" kern="1200"/>
  </cs:categoryAxis>
  <cs:chartArea>
    <cs:lnRef idx="0"/>
    <cs:fillRef idx="0"/>
    <cs:effectRef idx="0"/>
    <cs:fontRef idx="minor">
      <a:schemeClr val="lt1"/>
    </cs:fontRef>
    <cs:spPr>
      <a:solidFill>
        <a:schemeClr val="dk1">
          <a:lumMod val="75000"/>
          <a:lumOff val="25000"/>
        </a:schemeClr>
      </a:solidFill>
      <a:ln w="6350" cap="flat" cmpd="sng" algn="ctr">
        <a:solidFill>
          <a:schemeClr val="dk1">
            <a:tint val="75000"/>
          </a:schemeClr>
        </a:solidFill>
        <a:round/>
      </a:ln>
    </cs:spPr>
    <cs:defRPr sz="1330" kern="1200"/>
  </cs:chartArea>
  <cs:dataLabel>
    <cs:lnRef idx="0"/>
    <cs:fillRef idx="0">
      <cs:styleClr val="auto"/>
    </cs:fillRef>
    <cs:effectRef idx="0"/>
    <cs:fontRef idx="minor">
      <a:schemeClr val="lt1"/>
    </cs:fontRef>
    <cs:spPr>
      <a:solidFill>
        <a:schemeClr val="phClr">
          <a:alpha val="30000"/>
        </a:schemeClr>
      </a:solidFill>
      <a:ln>
        <a:solidFill>
          <a:schemeClr val="lt1">
            <a:alpha val="50000"/>
          </a:schemeClr>
        </a:solidFill>
        <a:round/>
      </a:ln>
      <a:effectLst>
        <a:outerShdw blurRad="63500" dist="88900" dir="2700000" algn="tl" rotWithShape="0">
          <a:prstClr val="black">
            <a:alpha val="40000"/>
          </a:prstClr>
        </a:outerShdw>
      </a:effectLst>
    </cs:spPr>
    <cs:defRPr sz="1197" b="1" i="0" u="none" strike="noStrike" kern="1200" baseline="0"/>
  </cs:dataLabel>
  <cs:dataLabelCallout>
    <cs:lnRef idx="0"/>
    <cs:fillRef idx="0">
      <cs:styleClr val="auto"/>
    </cs:fillRef>
    <cs:effectRef idx="0"/>
    <cs:fontRef idx="minor">
      <a:schemeClr val="lt1"/>
    </cs:fontRef>
    <cs:spPr>
      <a:solidFill>
        <a:schemeClr val="phClr">
          <a:alpha val="30000"/>
        </a:schemeClr>
      </a:solidFill>
      <a:ln>
        <a:solidFill>
          <a:schemeClr val="lt1">
            <a:alpha val="50000"/>
          </a:schemeClr>
        </a:solidFill>
        <a:round/>
      </a:ln>
      <a:effectLst>
        <a:outerShdw blurRad="63500" dist="88900" dir="2700000" algn="tl" rotWithShape="0">
          <a:prstClr val="black">
            <a:alpha val="40000"/>
          </a:prstClr>
        </a:outerShdw>
      </a:effectLst>
    </cs:spPr>
    <cs:defRPr sz="1197" b="1" i="0" u="none" strike="noStrike" kern="1200" baseline="0"/>
    <cs:bodyPr rot="0" spcFirstLastPara="1" vertOverflow="clip" horzOverflow="clip" vert="horz" wrap="square" lIns="36576" tIns="18288" rIns="36576" bIns="18288" anchor="ctr" anchorCtr="1">
      <a:spAutoFit/>
    </cs:bodyPr>
  </cs:dataLabelCallout>
  <cs:dataPoint>
    <cs:lnRef idx="0">
      <cs:styleClr val="auto"/>
    </cs:lnRef>
    <cs:fillRef idx="0">
      <cs:styleClr val="auto"/>
    </cs:fillRef>
    <cs:effectRef idx="0"/>
    <cs:fontRef idx="minor">
      <a:schemeClr val="tx1"/>
    </cs:fontRef>
    <cs:spPr>
      <a:solidFill>
        <a:schemeClr val="phClr">
          <a:alpha val="88000"/>
        </a:schemeClr>
      </a:solidFill>
      <a:ln>
        <a:solidFill>
          <a:schemeClr val="phClr">
            <a:lumMod val="50000"/>
          </a:schemeClr>
        </a:solidFill>
      </a:ln>
    </cs:spPr>
  </cs:dataPoint>
  <cs:dataPoint3D>
    <cs:lnRef idx="0">
      <cs:styleClr val="auto"/>
    </cs:lnRef>
    <cs:fillRef idx="0">
      <cs:styleClr val="auto"/>
    </cs:fillRef>
    <cs:effectRef idx="0"/>
    <cs:fontRef idx="minor">
      <a:schemeClr val="tx1"/>
    </cs:fontRef>
    <cs:spPr>
      <a:solidFill>
        <a:schemeClr val="phClr">
          <a:alpha val="88000"/>
        </a:schemeClr>
      </a:solidFill>
      <a:ln>
        <a:solidFill>
          <a:schemeClr val="phClr">
            <a:lumMod val="50000"/>
          </a:schemeClr>
        </a:solidFill>
      </a:ln>
      <a:scene3d>
        <a:camera prst="orthographicFront"/>
        <a:lightRig rig="threePt" dir="t"/>
      </a:scene3d>
      <a:sp3d prstMaterial="flat"/>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dk1">
            <a:lumMod val="75000"/>
            <a:lumOff val="25000"/>
          </a:schemeClr>
        </a:solidFill>
      </a:ln>
    </cs:spPr>
  </cs:dataPointMarker>
  <cs:dataPointMarkerLayout symbol="circle" size="6"/>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lt1">
        <a:lumMod val="75000"/>
      </a:schemeClr>
    </cs:fontRef>
    <cs:spPr>
      <a:ln w="9525">
        <a:solidFill>
          <a:schemeClr val="dk1">
            <a:lumMod val="50000"/>
            <a:lumOff val="50000"/>
          </a:schemeClr>
        </a:solidFill>
      </a:ln>
    </cs:spPr>
    <cs:defRPr sz="1197" kern="1200"/>
  </cs:dataTable>
  <cs:downBar>
    <cs:lnRef idx="0"/>
    <cs:fillRef idx="0"/>
    <cs:effectRef idx="0"/>
    <cs:fontRef idx="minor">
      <a:schemeClr val="lt1"/>
    </cs:fontRef>
    <cs:spPr>
      <a:solidFill>
        <a:schemeClr val="dk1">
          <a:lumMod val="50000"/>
          <a:lumOff val="50000"/>
        </a:schemeClr>
      </a:solidFill>
      <a:ln w="9525">
        <a:solidFill>
          <a:schemeClr val="dk1">
            <a:lumMod val="75000"/>
          </a:schemeClr>
        </a:solidFill>
        <a:round/>
      </a:ln>
    </cs:spPr>
  </cs:downBar>
  <cs:dropLine>
    <cs:lnRef idx="0"/>
    <cs:fillRef idx="0"/>
    <cs:effectRef idx="0"/>
    <cs:fontRef idx="minor">
      <a:schemeClr val="dk1"/>
    </cs:fontRef>
    <cs:spPr>
      <a:ln w="9525">
        <a:solidFill>
          <a:schemeClr val="lt1">
            <a:lumMod val="50000"/>
          </a:schemeClr>
        </a:solidFill>
        <a:round/>
      </a:ln>
    </cs:spPr>
  </cs:dropLine>
  <cs:errorBar>
    <cs:lnRef idx="0"/>
    <cs:fillRef idx="0"/>
    <cs:effectRef idx="0"/>
    <cs:fontRef idx="minor">
      <a:schemeClr val="dk1"/>
    </cs:fontRef>
    <cs:spPr>
      <a:ln w="9525">
        <a:solidFill>
          <a:schemeClr val="lt1">
            <a:lumMod val="50000"/>
          </a:schemeClr>
        </a:solidFill>
        <a:round/>
      </a:ln>
    </cs:spPr>
  </cs:errorBar>
  <cs:floor>
    <cs:lnRef idx="0"/>
    <cs:fillRef idx="0"/>
    <cs:effectRef idx="0"/>
    <cs:fontRef idx="minor">
      <a:schemeClr val="tx1"/>
    </cs:fontRef>
    <cs:spPr>
      <a:solidFill>
        <a:schemeClr val="bg2">
          <a:lumMod val="75000"/>
          <a:alpha val="27000"/>
        </a:schemeClr>
      </a:solidFill>
      <a:sp3d/>
    </cs:spPr>
  </cs:floor>
  <cs:gridlineMajor>
    <cs:lnRef idx="0"/>
    <cs:fillRef idx="0"/>
    <cs:effectRef idx="0"/>
    <cs:fontRef idx="minor">
      <a:schemeClr val="tx1"/>
    </cs:fontRef>
    <cs:spPr>
      <a:ln w="9525">
        <a:solidFill>
          <a:schemeClr val="lt1">
            <a:lumMod val="50000"/>
          </a:schemeClr>
        </a:solidFill>
      </a:ln>
    </cs:spPr>
  </cs:gridlineMajor>
  <cs:gridlineMinor>
    <cs:lnRef idx="0"/>
    <cs:fillRef idx="0"/>
    <cs:effectRef idx="0"/>
    <cs:fontRef idx="minor">
      <a:schemeClr val="tx1"/>
    </cs:fontRef>
    <cs:spPr>
      <a:ln w="9525">
        <a:solidFill>
          <a:schemeClr val="lt1">
            <a:lumMod val="40000"/>
          </a:schemeClr>
        </a:solidFill>
      </a:ln>
    </cs:spPr>
  </cs:gridlineMinor>
  <cs:hiLoLine>
    <cs:lnRef idx="0"/>
    <cs:fillRef idx="0"/>
    <cs:effectRef idx="0"/>
    <cs:fontRef idx="minor">
      <a:schemeClr val="dk1"/>
    </cs:fontRef>
    <cs:spPr>
      <a:ln w="9525">
        <a:solidFill>
          <a:schemeClr val="lt1">
            <a:lumMod val="50000"/>
          </a:schemeClr>
        </a:solidFill>
        <a:round/>
      </a:ln>
    </cs:spPr>
  </cs:hiLoLine>
  <cs:leaderLine>
    <cs:lnRef idx="0"/>
    <cs:fillRef idx="0"/>
    <cs:effectRef idx="0"/>
    <cs:fontRef idx="minor">
      <a:schemeClr val="dk1"/>
    </cs:fontRef>
    <cs:spPr>
      <a:ln w="9525">
        <a:solidFill>
          <a:schemeClr val="lt1">
            <a:lumMod val="50000"/>
          </a:schemeClr>
        </a:solidFill>
        <a:round/>
      </a:ln>
    </cs:spPr>
  </cs:leaderLine>
  <cs:legend>
    <cs:lnRef idx="0"/>
    <cs:fillRef idx="0"/>
    <cs:effectRef idx="0"/>
    <cs:fontRef idx="minor">
      <a:schemeClr val="lt1">
        <a:lumMod val="75000"/>
      </a:schemeClr>
    </cs:fontRef>
    <cs:defRPr sz="1197" kern="1200"/>
  </cs:legend>
  <cs:plotArea>
    <cs:lnRef idx="0"/>
    <cs:fillRef idx="0"/>
    <cs:effectRef idx="0"/>
    <cs:fontRef idx="minor">
      <a:schemeClr val="tx1"/>
    </cs:fontRef>
  </cs:plotArea>
  <cs:plotArea3D>
    <cs:lnRef idx="0"/>
    <cs:fillRef idx="0"/>
    <cs:effectRef idx="0"/>
    <cs:fontRef idx="minor">
      <a:schemeClr val="tx1"/>
    </cs:fontRef>
  </cs:plotArea3D>
  <cs:seriesAxis>
    <cs:lnRef idx="0"/>
    <cs:fillRef idx="0"/>
    <cs:effectRef idx="0"/>
    <cs:fontRef idx="minor">
      <a:schemeClr val="lt1">
        <a:lumMod val="75000"/>
      </a:schemeClr>
    </cs:fontRef>
    <cs:defRPr sz="1197" kern="1200"/>
  </cs:seriesAxis>
  <cs:seriesLine>
    <cs:lnRef idx="0"/>
    <cs:fillRef idx="0"/>
    <cs:effectRef idx="0"/>
    <cs:fontRef idx="minor">
      <a:schemeClr val="dk1"/>
    </cs:fontRef>
    <cs:spPr>
      <a:ln w="9525">
        <a:solidFill>
          <a:schemeClr val="lt1">
            <a:lumMod val="50000"/>
          </a:schemeClr>
        </a:solidFill>
        <a:round/>
      </a:ln>
    </cs:spPr>
  </cs:seriesLine>
  <cs:title>
    <cs:lnRef idx="0"/>
    <cs:fillRef idx="0"/>
    <cs:effectRef idx="0"/>
    <cs:fontRef idx="minor">
      <a:schemeClr val="lt1"/>
    </cs:fontRef>
    <cs:defRPr sz="2200" b="0" kern="1200" cap="all" baseline="0"/>
  </cs:title>
  <cs:trendline>
    <cs:lnRef idx="0">
      <cs:styleClr val="auto"/>
    </cs:lnRef>
    <cs:fillRef idx="0"/>
    <cs:effectRef idx="0"/>
    <cs:fontRef idx="minor">
      <a:schemeClr val="dk1"/>
    </cs:fontRef>
    <cs:spPr>
      <a:ln w="9525" cap="rnd">
        <a:solidFill>
          <a:schemeClr val="phClr">
            <a:alpha val="50000"/>
          </a:schemeClr>
        </a:solidFill>
      </a:ln>
    </cs:spPr>
  </cs:trendline>
  <cs:trendlineLabel>
    <cs:lnRef idx="0"/>
    <cs:fillRef idx="0"/>
    <cs:effectRef idx="0"/>
    <cs:fontRef idx="minor">
      <a:schemeClr val="lt1">
        <a:lumMod val="75000"/>
      </a:schemeClr>
    </cs:fontRef>
    <cs:defRPr sz="1197" kern="1200"/>
  </cs:trendlineLabel>
  <cs:upBar>
    <cs:lnRef idx="0"/>
    <cs:fillRef idx="0"/>
    <cs:effectRef idx="0"/>
    <cs:fontRef idx="minor">
      <a:schemeClr val="dk1"/>
    </cs:fontRef>
    <cs:spPr>
      <a:solidFill>
        <a:schemeClr val="lt1">
          <a:lumMod val="85000"/>
        </a:schemeClr>
      </a:solidFill>
      <a:ln w="9525">
        <a:solidFill>
          <a:schemeClr val="dk1">
            <a:lumMod val="50000"/>
          </a:schemeClr>
        </a:solidFill>
        <a:round/>
      </a:ln>
    </cs:spPr>
  </cs:upBar>
  <cs:valueAxis>
    <cs:lnRef idx="0"/>
    <cs:fillRef idx="0"/>
    <cs:effectRef idx="0"/>
    <cs:fontRef idx="minor">
      <a:schemeClr val="lt1">
        <a:lumMod val="75000"/>
      </a:schemeClr>
    </cs:fontRef>
    <cs:defRPr sz="1197" kern="1200"/>
  </cs:valueAxis>
  <cs:wall>
    <cs:lnRef idx="0"/>
    <cs:fillRef idx="0"/>
    <cs:effectRef idx="0"/>
    <cs:fontRef idx="minor">
      <a:schemeClr val="tx1"/>
    </cs:fontRef>
    <cs:spPr>
      <a:sp3d/>
    </cs:spPr>
  </cs:wall>
</cs:chartStyle>
</file>

<file path=ppt/diagrams/colors1.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EF88A6B-A06C-4CD1-B813-83B9276FB9BF}" type="doc">
      <dgm:prSet loTypeId="urn:microsoft.com/office/officeart/2005/8/layout/vProcess5" loCatId="process" qsTypeId="urn:microsoft.com/office/officeart/2005/8/quickstyle/simple2" qsCatId="simple" csTypeId="urn:microsoft.com/office/officeart/2005/8/colors/accent2_2" csCatId="accent2"/>
      <dgm:spPr/>
      <dgm:t>
        <a:bodyPr/>
        <a:lstStyle/>
        <a:p>
          <a:endParaRPr lang="en-US"/>
        </a:p>
      </dgm:t>
    </dgm:pt>
    <dgm:pt modelId="{2EA37234-A31D-4F18-AAB0-7BC94A5142A9}">
      <dgm:prSet/>
      <dgm:spPr/>
      <dgm:t>
        <a:bodyPr/>
        <a:lstStyle/>
        <a:p>
          <a:r>
            <a:rPr lang="en-US" b="1" dirty="0">
              <a:solidFill>
                <a:sysClr val="windowText" lastClr="000000"/>
              </a:solidFill>
            </a:rPr>
            <a:t>This section Highlights status of women regarding:</a:t>
          </a:r>
          <a:endParaRPr lang="en-US" dirty="0">
            <a:solidFill>
              <a:sysClr val="windowText" lastClr="000000"/>
            </a:solidFill>
          </a:endParaRPr>
        </a:p>
      </dgm:t>
    </dgm:pt>
    <dgm:pt modelId="{19E4672A-A4D1-405D-A4F1-C2EA2AD447EB}" type="parTrans" cxnId="{704A1F29-1A74-4D50-9E8D-83CDE78FAD6C}">
      <dgm:prSet/>
      <dgm:spPr/>
      <dgm:t>
        <a:bodyPr/>
        <a:lstStyle/>
        <a:p>
          <a:endParaRPr lang="en-US"/>
        </a:p>
      </dgm:t>
    </dgm:pt>
    <dgm:pt modelId="{F561DC88-DF91-40E8-B9B6-06CDF3A927F9}" type="sibTrans" cxnId="{704A1F29-1A74-4D50-9E8D-83CDE78FAD6C}">
      <dgm:prSet/>
      <dgm:spPr/>
      <dgm:t>
        <a:bodyPr/>
        <a:lstStyle/>
        <a:p>
          <a:endParaRPr lang="en-US"/>
        </a:p>
      </dgm:t>
    </dgm:pt>
    <dgm:pt modelId="{4A2CE4A4-273E-42A6-897C-EC7E18A09655}">
      <dgm:prSet/>
      <dgm:spPr/>
      <dgm:t>
        <a:bodyPr/>
        <a:lstStyle/>
        <a:p>
          <a:r>
            <a:rPr lang="en-US" dirty="0"/>
            <a:t>Representation of women in the national assembly.</a:t>
          </a:r>
        </a:p>
      </dgm:t>
    </dgm:pt>
    <dgm:pt modelId="{247CC745-2DEA-48C9-B700-9383FDBDFA29}" type="parTrans" cxnId="{91F3F3E5-C726-4406-830B-3B36DC6C99CA}">
      <dgm:prSet/>
      <dgm:spPr/>
      <dgm:t>
        <a:bodyPr/>
        <a:lstStyle/>
        <a:p>
          <a:endParaRPr lang="en-US"/>
        </a:p>
      </dgm:t>
    </dgm:pt>
    <dgm:pt modelId="{F373A15E-FE75-447F-AE85-87613DDA1983}" type="sibTrans" cxnId="{91F3F3E5-C726-4406-830B-3B36DC6C99CA}">
      <dgm:prSet/>
      <dgm:spPr/>
      <dgm:t>
        <a:bodyPr/>
        <a:lstStyle/>
        <a:p>
          <a:endParaRPr lang="en-US"/>
        </a:p>
      </dgm:t>
    </dgm:pt>
    <dgm:pt modelId="{94F67783-407B-4E9C-A482-67C6F4F3BF01}">
      <dgm:prSet/>
      <dgm:spPr/>
      <dgm:t>
        <a:bodyPr/>
        <a:lstStyle/>
        <a:p>
          <a:r>
            <a:rPr lang="en-US" dirty="0"/>
            <a:t>Women in decision making – Ministers and Deputy Ministers</a:t>
          </a:r>
        </a:p>
      </dgm:t>
    </dgm:pt>
    <dgm:pt modelId="{A8FE61F0-60B0-4FF1-9CCC-E91E3220696A}" type="parTrans" cxnId="{3B2F2A1C-AC58-4E91-9FBA-7AF60E2CFC54}">
      <dgm:prSet/>
      <dgm:spPr/>
      <dgm:t>
        <a:bodyPr/>
        <a:lstStyle/>
        <a:p>
          <a:endParaRPr lang="en-US"/>
        </a:p>
      </dgm:t>
    </dgm:pt>
    <dgm:pt modelId="{00D3B981-5006-452F-B919-AF9B4C99BCB8}" type="sibTrans" cxnId="{3B2F2A1C-AC58-4E91-9FBA-7AF60E2CFC54}">
      <dgm:prSet/>
      <dgm:spPr/>
      <dgm:t>
        <a:bodyPr/>
        <a:lstStyle/>
        <a:p>
          <a:endParaRPr lang="en-US"/>
        </a:p>
      </dgm:t>
    </dgm:pt>
    <dgm:pt modelId="{B3637C08-47CA-495B-9E6D-BA64C6C5CDA1}">
      <dgm:prSet/>
      <dgm:spPr/>
      <dgm:t>
        <a:bodyPr/>
        <a:lstStyle/>
        <a:p>
          <a:r>
            <a:rPr lang="en-US"/>
            <a:t>Decision-making positions at the local level</a:t>
          </a:r>
        </a:p>
      </dgm:t>
    </dgm:pt>
    <dgm:pt modelId="{E96C5FAF-7FD8-4305-8C46-56A3B2EF094F}" type="parTrans" cxnId="{3F40C741-8A2B-4B06-81F1-336D3C783680}">
      <dgm:prSet/>
      <dgm:spPr/>
      <dgm:t>
        <a:bodyPr/>
        <a:lstStyle/>
        <a:p>
          <a:endParaRPr lang="en-US"/>
        </a:p>
      </dgm:t>
    </dgm:pt>
    <dgm:pt modelId="{CDF0D32B-B241-43A7-B4F4-CF1A44FAAEF9}" type="sibTrans" cxnId="{3F40C741-8A2B-4B06-81F1-336D3C783680}">
      <dgm:prSet/>
      <dgm:spPr/>
      <dgm:t>
        <a:bodyPr/>
        <a:lstStyle/>
        <a:p>
          <a:endParaRPr lang="en-US"/>
        </a:p>
      </dgm:t>
    </dgm:pt>
    <dgm:pt modelId="{042A2C37-04D3-4E1D-886F-6777BD4ADF87}">
      <dgm:prSet/>
      <dgm:spPr/>
      <dgm:t>
        <a:bodyPr/>
        <a:lstStyle/>
        <a:p>
          <a:r>
            <a:rPr lang="en-US"/>
            <a:t>Workforce profiles at Top and Senior management</a:t>
          </a:r>
        </a:p>
      </dgm:t>
    </dgm:pt>
    <dgm:pt modelId="{FC16151E-12B6-48D7-BF22-6C989838B681}" type="parTrans" cxnId="{41D282A6-8DF0-46A6-993B-3C95188E42C3}">
      <dgm:prSet/>
      <dgm:spPr/>
      <dgm:t>
        <a:bodyPr/>
        <a:lstStyle/>
        <a:p>
          <a:endParaRPr lang="en-US"/>
        </a:p>
      </dgm:t>
    </dgm:pt>
    <dgm:pt modelId="{81F115A2-2EA9-4DF0-8329-A0E8FC47EC9F}" type="sibTrans" cxnId="{41D282A6-8DF0-46A6-993B-3C95188E42C3}">
      <dgm:prSet/>
      <dgm:spPr/>
      <dgm:t>
        <a:bodyPr/>
        <a:lstStyle/>
        <a:p>
          <a:endParaRPr lang="en-US"/>
        </a:p>
      </dgm:t>
    </dgm:pt>
    <dgm:pt modelId="{C415B90E-112A-4946-B5B9-B13BA1DA9911}" type="pres">
      <dgm:prSet presAssocID="{0EF88A6B-A06C-4CD1-B813-83B9276FB9BF}" presName="outerComposite" presStyleCnt="0">
        <dgm:presLayoutVars>
          <dgm:chMax val="5"/>
          <dgm:dir/>
          <dgm:resizeHandles val="exact"/>
        </dgm:presLayoutVars>
      </dgm:prSet>
      <dgm:spPr/>
    </dgm:pt>
    <dgm:pt modelId="{24D2E937-A355-4017-90E7-27330322C77D}" type="pres">
      <dgm:prSet presAssocID="{0EF88A6B-A06C-4CD1-B813-83B9276FB9BF}" presName="dummyMaxCanvas" presStyleCnt="0">
        <dgm:presLayoutVars/>
      </dgm:prSet>
      <dgm:spPr/>
    </dgm:pt>
    <dgm:pt modelId="{5EE32B5A-E4CB-4F8E-A600-4A17D99AECE8}" type="pres">
      <dgm:prSet presAssocID="{0EF88A6B-A06C-4CD1-B813-83B9276FB9BF}" presName="FiveNodes_1" presStyleLbl="node1" presStyleIdx="0" presStyleCnt="5">
        <dgm:presLayoutVars>
          <dgm:bulletEnabled val="1"/>
        </dgm:presLayoutVars>
      </dgm:prSet>
      <dgm:spPr/>
    </dgm:pt>
    <dgm:pt modelId="{2C45E367-D970-4E79-95E4-D19AC221CC7B}" type="pres">
      <dgm:prSet presAssocID="{0EF88A6B-A06C-4CD1-B813-83B9276FB9BF}" presName="FiveNodes_2" presStyleLbl="node1" presStyleIdx="1" presStyleCnt="5">
        <dgm:presLayoutVars>
          <dgm:bulletEnabled val="1"/>
        </dgm:presLayoutVars>
      </dgm:prSet>
      <dgm:spPr/>
    </dgm:pt>
    <dgm:pt modelId="{D6B5F15F-95D2-44EA-8A61-31C935C3E5FF}" type="pres">
      <dgm:prSet presAssocID="{0EF88A6B-A06C-4CD1-B813-83B9276FB9BF}" presName="FiveNodes_3" presStyleLbl="node1" presStyleIdx="2" presStyleCnt="5">
        <dgm:presLayoutVars>
          <dgm:bulletEnabled val="1"/>
        </dgm:presLayoutVars>
      </dgm:prSet>
      <dgm:spPr/>
    </dgm:pt>
    <dgm:pt modelId="{31B683F8-E798-460B-909A-85FE803AE05A}" type="pres">
      <dgm:prSet presAssocID="{0EF88A6B-A06C-4CD1-B813-83B9276FB9BF}" presName="FiveNodes_4" presStyleLbl="node1" presStyleIdx="3" presStyleCnt="5">
        <dgm:presLayoutVars>
          <dgm:bulletEnabled val="1"/>
        </dgm:presLayoutVars>
      </dgm:prSet>
      <dgm:spPr/>
    </dgm:pt>
    <dgm:pt modelId="{80C30B26-8EE4-4079-B8B3-C90FA72CEF56}" type="pres">
      <dgm:prSet presAssocID="{0EF88A6B-A06C-4CD1-B813-83B9276FB9BF}" presName="FiveNodes_5" presStyleLbl="node1" presStyleIdx="4" presStyleCnt="5">
        <dgm:presLayoutVars>
          <dgm:bulletEnabled val="1"/>
        </dgm:presLayoutVars>
      </dgm:prSet>
      <dgm:spPr/>
    </dgm:pt>
    <dgm:pt modelId="{D39A3B10-25F6-4569-99A2-3089979F9AF8}" type="pres">
      <dgm:prSet presAssocID="{0EF88A6B-A06C-4CD1-B813-83B9276FB9BF}" presName="FiveConn_1-2" presStyleLbl="fgAccFollowNode1" presStyleIdx="0" presStyleCnt="4">
        <dgm:presLayoutVars>
          <dgm:bulletEnabled val="1"/>
        </dgm:presLayoutVars>
      </dgm:prSet>
      <dgm:spPr/>
    </dgm:pt>
    <dgm:pt modelId="{AD0E6B24-7B75-4855-A8C3-59718C2755AB}" type="pres">
      <dgm:prSet presAssocID="{0EF88A6B-A06C-4CD1-B813-83B9276FB9BF}" presName="FiveConn_2-3" presStyleLbl="fgAccFollowNode1" presStyleIdx="1" presStyleCnt="4">
        <dgm:presLayoutVars>
          <dgm:bulletEnabled val="1"/>
        </dgm:presLayoutVars>
      </dgm:prSet>
      <dgm:spPr/>
    </dgm:pt>
    <dgm:pt modelId="{74B2575F-4C0E-4346-B2B9-C58072F9D249}" type="pres">
      <dgm:prSet presAssocID="{0EF88A6B-A06C-4CD1-B813-83B9276FB9BF}" presName="FiveConn_3-4" presStyleLbl="fgAccFollowNode1" presStyleIdx="2" presStyleCnt="4">
        <dgm:presLayoutVars>
          <dgm:bulletEnabled val="1"/>
        </dgm:presLayoutVars>
      </dgm:prSet>
      <dgm:spPr/>
    </dgm:pt>
    <dgm:pt modelId="{2CFEE130-545A-4806-B1E4-058F3883F3E8}" type="pres">
      <dgm:prSet presAssocID="{0EF88A6B-A06C-4CD1-B813-83B9276FB9BF}" presName="FiveConn_4-5" presStyleLbl="fgAccFollowNode1" presStyleIdx="3" presStyleCnt="4">
        <dgm:presLayoutVars>
          <dgm:bulletEnabled val="1"/>
        </dgm:presLayoutVars>
      </dgm:prSet>
      <dgm:spPr/>
    </dgm:pt>
    <dgm:pt modelId="{E919328B-3EC1-4B21-B389-522E99130F4E}" type="pres">
      <dgm:prSet presAssocID="{0EF88A6B-A06C-4CD1-B813-83B9276FB9BF}" presName="FiveNodes_1_text" presStyleLbl="node1" presStyleIdx="4" presStyleCnt="5">
        <dgm:presLayoutVars>
          <dgm:bulletEnabled val="1"/>
        </dgm:presLayoutVars>
      </dgm:prSet>
      <dgm:spPr/>
    </dgm:pt>
    <dgm:pt modelId="{282CECDA-E6E4-4566-B0E9-BE4BD8B0AE2B}" type="pres">
      <dgm:prSet presAssocID="{0EF88A6B-A06C-4CD1-B813-83B9276FB9BF}" presName="FiveNodes_2_text" presStyleLbl="node1" presStyleIdx="4" presStyleCnt="5">
        <dgm:presLayoutVars>
          <dgm:bulletEnabled val="1"/>
        </dgm:presLayoutVars>
      </dgm:prSet>
      <dgm:spPr/>
    </dgm:pt>
    <dgm:pt modelId="{93F271BE-C614-4BC7-B419-E986BEB99101}" type="pres">
      <dgm:prSet presAssocID="{0EF88A6B-A06C-4CD1-B813-83B9276FB9BF}" presName="FiveNodes_3_text" presStyleLbl="node1" presStyleIdx="4" presStyleCnt="5">
        <dgm:presLayoutVars>
          <dgm:bulletEnabled val="1"/>
        </dgm:presLayoutVars>
      </dgm:prSet>
      <dgm:spPr/>
    </dgm:pt>
    <dgm:pt modelId="{0BD9CA7B-2A30-48A9-8E3B-205FCB976754}" type="pres">
      <dgm:prSet presAssocID="{0EF88A6B-A06C-4CD1-B813-83B9276FB9BF}" presName="FiveNodes_4_text" presStyleLbl="node1" presStyleIdx="4" presStyleCnt="5">
        <dgm:presLayoutVars>
          <dgm:bulletEnabled val="1"/>
        </dgm:presLayoutVars>
      </dgm:prSet>
      <dgm:spPr/>
    </dgm:pt>
    <dgm:pt modelId="{2C323D41-A784-47E0-81CB-24763CF9015F}" type="pres">
      <dgm:prSet presAssocID="{0EF88A6B-A06C-4CD1-B813-83B9276FB9BF}" presName="FiveNodes_5_text" presStyleLbl="node1" presStyleIdx="4" presStyleCnt="5">
        <dgm:presLayoutVars>
          <dgm:bulletEnabled val="1"/>
        </dgm:presLayoutVars>
      </dgm:prSet>
      <dgm:spPr/>
    </dgm:pt>
  </dgm:ptLst>
  <dgm:cxnLst>
    <dgm:cxn modelId="{11317C00-9070-4C55-B85A-1D924ED569AA}" type="presOf" srcId="{CDF0D32B-B241-43A7-B4F4-CF1A44FAAEF9}" destId="{2CFEE130-545A-4806-B1E4-058F3883F3E8}" srcOrd="0" destOrd="0" presId="urn:microsoft.com/office/officeart/2005/8/layout/vProcess5"/>
    <dgm:cxn modelId="{3B2F2A1C-AC58-4E91-9FBA-7AF60E2CFC54}" srcId="{0EF88A6B-A06C-4CD1-B813-83B9276FB9BF}" destId="{94F67783-407B-4E9C-A482-67C6F4F3BF01}" srcOrd="2" destOrd="0" parTransId="{A8FE61F0-60B0-4FF1-9CCC-E91E3220696A}" sibTransId="{00D3B981-5006-452F-B919-AF9B4C99BCB8}"/>
    <dgm:cxn modelId="{704A1F29-1A74-4D50-9E8D-83CDE78FAD6C}" srcId="{0EF88A6B-A06C-4CD1-B813-83B9276FB9BF}" destId="{2EA37234-A31D-4F18-AAB0-7BC94A5142A9}" srcOrd="0" destOrd="0" parTransId="{19E4672A-A4D1-405D-A4F1-C2EA2AD447EB}" sibTransId="{F561DC88-DF91-40E8-B9B6-06CDF3A927F9}"/>
    <dgm:cxn modelId="{3F40C741-8A2B-4B06-81F1-336D3C783680}" srcId="{0EF88A6B-A06C-4CD1-B813-83B9276FB9BF}" destId="{B3637C08-47CA-495B-9E6D-BA64C6C5CDA1}" srcOrd="3" destOrd="0" parTransId="{E96C5FAF-7FD8-4305-8C46-56A3B2EF094F}" sibTransId="{CDF0D32B-B241-43A7-B4F4-CF1A44FAAEF9}"/>
    <dgm:cxn modelId="{3A8E0D6B-920B-4BD6-A0FB-B4F34D885989}" type="presOf" srcId="{F561DC88-DF91-40E8-B9B6-06CDF3A927F9}" destId="{D39A3B10-25F6-4569-99A2-3089979F9AF8}" srcOrd="0" destOrd="0" presId="urn:microsoft.com/office/officeart/2005/8/layout/vProcess5"/>
    <dgm:cxn modelId="{BC07646F-C43E-4DA4-92D3-FECB91B4D67F}" type="presOf" srcId="{042A2C37-04D3-4E1D-886F-6777BD4ADF87}" destId="{80C30B26-8EE4-4079-B8B3-C90FA72CEF56}" srcOrd="0" destOrd="0" presId="urn:microsoft.com/office/officeart/2005/8/layout/vProcess5"/>
    <dgm:cxn modelId="{B9956989-9B6F-441F-B2C1-51D622FB727C}" type="presOf" srcId="{4A2CE4A4-273E-42A6-897C-EC7E18A09655}" destId="{282CECDA-E6E4-4566-B0E9-BE4BD8B0AE2B}" srcOrd="1" destOrd="0" presId="urn:microsoft.com/office/officeart/2005/8/layout/vProcess5"/>
    <dgm:cxn modelId="{2BAE8F9F-53FC-4B35-9AC6-8ACECCCD1588}" type="presOf" srcId="{042A2C37-04D3-4E1D-886F-6777BD4ADF87}" destId="{2C323D41-A784-47E0-81CB-24763CF9015F}" srcOrd="1" destOrd="0" presId="urn:microsoft.com/office/officeart/2005/8/layout/vProcess5"/>
    <dgm:cxn modelId="{6AE080A6-A405-4726-9CE5-8CBC129B780C}" type="presOf" srcId="{B3637C08-47CA-495B-9E6D-BA64C6C5CDA1}" destId="{31B683F8-E798-460B-909A-85FE803AE05A}" srcOrd="0" destOrd="0" presId="urn:microsoft.com/office/officeart/2005/8/layout/vProcess5"/>
    <dgm:cxn modelId="{41D282A6-8DF0-46A6-993B-3C95188E42C3}" srcId="{0EF88A6B-A06C-4CD1-B813-83B9276FB9BF}" destId="{042A2C37-04D3-4E1D-886F-6777BD4ADF87}" srcOrd="4" destOrd="0" parTransId="{FC16151E-12B6-48D7-BF22-6C989838B681}" sibTransId="{81F115A2-2EA9-4DF0-8329-A0E8FC47EC9F}"/>
    <dgm:cxn modelId="{407B5EAC-8624-4E3B-A636-C3C317321B44}" type="presOf" srcId="{0EF88A6B-A06C-4CD1-B813-83B9276FB9BF}" destId="{C415B90E-112A-4946-B5B9-B13BA1DA9911}" srcOrd="0" destOrd="0" presId="urn:microsoft.com/office/officeart/2005/8/layout/vProcess5"/>
    <dgm:cxn modelId="{2EB3B6B4-74D6-4A47-AD28-358619837C10}" type="presOf" srcId="{B3637C08-47CA-495B-9E6D-BA64C6C5CDA1}" destId="{0BD9CA7B-2A30-48A9-8E3B-205FCB976754}" srcOrd="1" destOrd="0" presId="urn:microsoft.com/office/officeart/2005/8/layout/vProcess5"/>
    <dgm:cxn modelId="{E4EE4DB7-8381-45CF-8D02-37A6B71F387A}" type="presOf" srcId="{94F67783-407B-4E9C-A482-67C6F4F3BF01}" destId="{93F271BE-C614-4BC7-B419-E986BEB99101}" srcOrd="1" destOrd="0" presId="urn:microsoft.com/office/officeart/2005/8/layout/vProcess5"/>
    <dgm:cxn modelId="{9693C2CB-1F0E-40F8-9BA2-EE24AC22D482}" type="presOf" srcId="{94F67783-407B-4E9C-A482-67C6F4F3BF01}" destId="{D6B5F15F-95D2-44EA-8A61-31C935C3E5FF}" srcOrd="0" destOrd="0" presId="urn:microsoft.com/office/officeart/2005/8/layout/vProcess5"/>
    <dgm:cxn modelId="{EDB06BDE-0732-4294-85E1-09967CB0AB14}" type="presOf" srcId="{4A2CE4A4-273E-42A6-897C-EC7E18A09655}" destId="{2C45E367-D970-4E79-95E4-D19AC221CC7B}" srcOrd="0" destOrd="0" presId="urn:microsoft.com/office/officeart/2005/8/layout/vProcess5"/>
    <dgm:cxn modelId="{91F3F3E5-C726-4406-830B-3B36DC6C99CA}" srcId="{0EF88A6B-A06C-4CD1-B813-83B9276FB9BF}" destId="{4A2CE4A4-273E-42A6-897C-EC7E18A09655}" srcOrd="1" destOrd="0" parTransId="{247CC745-2DEA-48C9-B700-9383FDBDFA29}" sibTransId="{F373A15E-FE75-447F-AE85-87613DDA1983}"/>
    <dgm:cxn modelId="{626784EC-7819-41D4-8AB9-41632CA93323}" type="presOf" srcId="{2EA37234-A31D-4F18-AAB0-7BC94A5142A9}" destId="{E919328B-3EC1-4B21-B389-522E99130F4E}" srcOrd="1" destOrd="0" presId="urn:microsoft.com/office/officeart/2005/8/layout/vProcess5"/>
    <dgm:cxn modelId="{2EDC0DF5-5E89-41B7-8287-027689F99758}" type="presOf" srcId="{2EA37234-A31D-4F18-AAB0-7BC94A5142A9}" destId="{5EE32B5A-E4CB-4F8E-A600-4A17D99AECE8}" srcOrd="0" destOrd="0" presId="urn:microsoft.com/office/officeart/2005/8/layout/vProcess5"/>
    <dgm:cxn modelId="{EE93D5F6-BE46-4B4F-86A5-D91AC6A2BC21}" type="presOf" srcId="{F373A15E-FE75-447F-AE85-87613DDA1983}" destId="{AD0E6B24-7B75-4855-A8C3-59718C2755AB}" srcOrd="0" destOrd="0" presId="urn:microsoft.com/office/officeart/2005/8/layout/vProcess5"/>
    <dgm:cxn modelId="{2DB021F8-ACFC-4EAC-8218-F78579179B3E}" type="presOf" srcId="{00D3B981-5006-452F-B919-AF9B4C99BCB8}" destId="{74B2575F-4C0E-4346-B2B9-C58072F9D249}" srcOrd="0" destOrd="0" presId="urn:microsoft.com/office/officeart/2005/8/layout/vProcess5"/>
    <dgm:cxn modelId="{B609BB5A-55EA-422F-A80E-1332D0CFC6CD}" type="presParOf" srcId="{C415B90E-112A-4946-B5B9-B13BA1DA9911}" destId="{24D2E937-A355-4017-90E7-27330322C77D}" srcOrd="0" destOrd="0" presId="urn:microsoft.com/office/officeart/2005/8/layout/vProcess5"/>
    <dgm:cxn modelId="{EBA96B7C-1CEF-43C8-8AA5-8544C459A85E}" type="presParOf" srcId="{C415B90E-112A-4946-B5B9-B13BA1DA9911}" destId="{5EE32B5A-E4CB-4F8E-A600-4A17D99AECE8}" srcOrd="1" destOrd="0" presId="urn:microsoft.com/office/officeart/2005/8/layout/vProcess5"/>
    <dgm:cxn modelId="{39669547-B64A-49A3-A288-62BBC85B30E6}" type="presParOf" srcId="{C415B90E-112A-4946-B5B9-B13BA1DA9911}" destId="{2C45E367-D970-4E79-95E4-D19AC221CC7B}" srcOrd="2" destOrd="0" presId="urn:microsoft.com/office/officeart/2005/8/layout/vProcess5"/>
    <dgm:cxn modelId="{C980DFED-D304-41A4-9C51-181E52E0F496}" type="presParOf" srcId="{C415B90E-112A-4946-B5B9-B13BA1DA9911}" destId="{D6B5F15F-95D2-44EA-8A61-31C935C3E5FF}" srcOrd="3" destOrd="0" presId="urn:microsoft.com/office/officeart/2005/8/layout/vProcess5"/>
    <dgm:cxn modelId="{EE493341-9264-4759-9978-7F6B2F132FED}" type="presParOf" srcId="{C415B90E-112A-4946-B5B9-B13BA1DA9911}" destId="{31B683F8-E798-460B-909A-85FE803AE05A}" srcOrd="4" destOrd="0" presId="urn:microsoft.com/office/officeart/2005/8/layout/vProcess5"/>
    <dgm:cxn modelId="{1917DD69-99A1-4794-BED5-9332C7E3F9B1}" type="presParOf" srcId="{C415B90E-112A-4946-B5B9-B13BA1DA9911}" destId="{80C30B26-8EE4-4079-B8B3-C90FA72CEF56}" srcOrd="5" destOrd="0" presId="urn:microsoft.com/office/officeart/2005/8/layout/vProcess5"/>
    <dgm:cxn modelId="{56D2370B-35BA-43BA-BE85-1F380357AE3A}" type="presParOf" srcId="{C415B90E-112A-4946-B5B9-B13BA1DA9911}" destId="{D39A3B10-25F6-4569-99A2-3089979F9AF8}" srcOrd="6" destOrd="0" presId="urn:microsoft.com/office/officeart/2005/8/layout/vProcess5"/>
    <dgm:cxn modelId="{2F1CE1ED-0587-4D4F-ABA7-7C97F7E348D3}" type="presParOf" srcId="{C415B90E-112A-4946-B5B9-B13BA1DA9911}" destId="{AD0E6B24-7B75-4855-A8C3-59718C2755AB}" srcOrd="7" destOrd="0" presId="urn:microsoft.com/office/officeart/2005/8/layout/vProcess5"/>
    <dgm:cxn modelId="{6EE79A22-442F-423F-81D4-411C3CCB6078}" type="presParOf" srcId="{C415B90E-112A-4946-B5B9-B13BA1DA9911}" destId="{74B2575F-4C0E-4346-B2B9-C58072F9D249}" srcOrd="8" destOrd="0" presId="urn:microsoft.com/office/officeart/2005/8/layout/vProcess5"/>
    <dgm:cxn modelId="{3D0841D6-1281-49B7-BCE4-3E121DC5500C}" type="presParOf" srcId="{C415B90E-112A-4946-B5B9-B13BA1DA9911}" destId="{2CFEE130-545A-4806-B1E4-058F3883F3E8}" srcOrd="9" destOrd="0" presId="urn:microsoft.com/office/officeart/2005/8/layout/vProcess5"/>
    <dgm:cxn modelId="{F528BD2C-BBBD-4B32-9C1C-47C8A7407424}" type="presParOf" srcId="{C415B90E-112A-4946-B5B9-B13BA1DA9911}" destId="{E919328B-3EC1-4B21-B389-522E99130F4E}" srcOrd="10" destOrd="0" presId="urn:microsoft.com/office/officeart/2005/8/layout/vProcess5"/>
    <dgm:cxn modelId="{01C21039-8BEA-4FC5-B875-6DE7CAB3952F}" type="presParOf" srcId="{C415B90E-112A-4946-B5B9-B13BA1DA9911}" destId="{282CECDA-E6E4-4566-B0E9-BE4BD8B0AE2B}" srcOrd="11" destOrd="0" presId="urn:microsoft.com/office/officeart/2005/8/layout/vProcess5"/>
    <dgm:cxn modelId="{E98A59AE-A02B-4E94-AB9A-B4885E441EF5}" type="presParOf" srcId="{C415B90E-112A-4946-B5B9-B13BA1DA9911}" destId="{93F271BE-C614-4BC7-B419-E986BEB99101}" srcOrd="12" destOrd="0" presId="urn:microsoft.com/office/officeart/2005/8/layout/vProcess5"/>
    <dgm:cxn modelId="{B417D589-F4AE-4ED0-892E-91455694FF2C}" type="presParOf" srcId="{C415B90E-112A-4946-B5B9-B13BA1DA9911}" destId="{0BD9CA7B-2A30-48A9-8E3B-205FCB976754}" srcOrd="13" destOrd="0" presId="urn:microsoft.com/office/officeart/2005/8/layout/vProcess5"/>
    <dgm:cxn modelId="{5A0D7822-CEB0-4875-9FE5-B753108DA497}" type="presParOf" srcId="{C415B90E-112A-4946-B5B9-B13BA1DA9911}" destId="{2C323D41-A784-47E0-81CB-24763CF9015F}" srcOrd="14" destOrd="0" presId="urn:microsoft.com/office/officeart/2005/8/layout/vProcess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EE32B5A-E4CB-4F8E-A600-4A17D99AECE8}">
      <dsp:nvSpPr>
        <dsp:cNvPr id="0" name=""/>
        <dsp:cNvSpPr/>
      </dsp:nvSpPr>
      <dsp:spPr>
        <a:xfrm>
          <a:off x="0" y="0"/>
          <a:ext cx="5709524" cy="731592"/>
        </a:xfrm>
        <a:prstGeom prst="roundRect">
          <a:avLst>
            <a:gd name="adj" fmla="val 10000"/>
          </a:avLst>
        </a:prstGeom>
        <a:solidFill>
          <a:schemeClr val="accent2">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l" defTabSz="844550">
            <a:lnSpc>
              <a:spcPct val="90000"/>
            </a:lnSpc>
            <a:spcBef>
              <a:spcPct val="0"/>
            </a:spcBef>
            <a:spcAft>
              <a:spcPct val="35000"/>
            </a:spcAft>
            <a:buNone/>
          </a:pPr>
          <a:r>
            <a:rPr lang="en-US" sz="1900" b="1" kern="1200" dirty="0">
              <a:solidFill>
                <a:sysClr val="windowText" lastClr="000000"/>
              </a:solidFill>
            </a:rPr>
            <a:t>This section Highlights status of women regarding:</a:t>
          </a:r>
          <a:endParaRPr lang="en-US" sz="1900" kern="1200" dirty="0">
            <a:solidFill>
              <a:sysClr val="windowText" lastClr="000000"/>
            </a:solidFill>
          </a:endParaRPr>
        </a:p>
      </dsp:txBody>
      <dsp:txXfrm>
        <a:off x="21428" y="21428"/>
        <a:ext cx="4834482" cy="688736"/>
      </dsp:txXfrm>
    </dsp:sp>
    <dsp:sp modelId="{2C45E367-D970-4E79-95E4-D19AC221CC7B}">
      <dsp:nvSpPr>
        <dsp:cNvPr id="0" name=""/>
        <dsp:cNvSpPr/>
      </dsp:nvSpPr>
      <dsp:spPr>
        <a:xfrm>
          <a:off x="426360" y="833202"/>
          <a:ext cx="5709524" cy="731592"/>
        </a:xfrm>
        <a:prstGeom prst="roundRect">
          <a:avLst>
            <a:gd name="adj" fmla="val 10000"/>
          </a:avLst>
        </a:prstGeom>
        <a:solidFill>
          <a:schemeClr val="accent2">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l" defTabSz="844550">
            <a:lnSpc>
              <a:spcPct val="90000"/>
            </a:lnSpc>
            <a:spcBef>
              <a:spcPct val="0"/>
            </a:spcBef>
            <a:spcAft>
              <a:spcPct val="35000"/>
            </a:spcAft>
            <a:buNone/>
          </a:pPr>
          <a:r>
            <a:rPr lang="en-US" sz="1900" kern="1200" dirty="0"/>
            <a:t>Representation of women in the national assembly.</a:t>
          </a:r>
        </a:p>
      </dsp:txBody>
      <dsp:txXfrm>
        <a:off x="447788" y="854630"/>
        <a:ext cx="4764772" cy="688736"/>
      </dsp:txXfrm>
    </dsp:sp>
    <dsp:sp modelId="{D6B5F15F-95D2-44EA-8A61-31C935C3E5FF}">
      <dsp:nvSpPr>
        <dsp:cNvPr id="0" name=""/>
        <dsp:cNvSpPr/>
      </dsp:nvSpPr>
      <dsp:spPr>
        <a:xfrm>
          <a:off x="852721" y="1666405"/>
          <a:ext cx="5709524" cy="731592"/>
        </a:xfrm>
        <a:prstGeom prst="roundRect">
          <a:avLst>
            <a:gd name="adj" fmla="val 10000"/>
          </a:avLst>
        </a:prstGeom>
        <a:solidFill>
          <a:schemeClr val="accent2">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l" defTabSz="844550">
            <a:lnSpc>
              <a:spcPct val="90000"/>
            </a:lnSpc>
            <a:spcBef>
              <a:spcPct val="0"/>
            </a:spcBef>
            <a:spcAft>
              <a:spcPct val="35000"/>
            </a:spcAft>
            <a:buNone/>
          </a:pPr>
          <a:r>
            <a:rPr lang="en-US" sz="1900" kern="1200" dirty="0"/>
            <a:t>Women in decision making – Ministers and Deputy Ministers</a:t>
          </a:r>
        </a:p>
      </dsp:txBody>
      <dsp:txXfrm>
        <a:off x="874149" y="1687833"/>
        <a:ext cx="4764772" cy="688736"/>
      </dsp:txXfrm>
    </dsp:sp>
    <dsp:sp modelId="{31B683F8-E798-460B-909A-85FE803AE05A}">
      <dsp:nvSpPr>
        <dsp:cNvPr id="0" name=""/>
        <dsp:cNvSpPr/>
      </dsp:nvSpPr>
      <dsp:spPr>
        <a:xfrm>
          <a:off x="1279081" y="2499607"/>
          <a:ext cx="5709524" cy="731592"/>
        </a:xfrm>
        <a:prstGeom prst="roundRect">
          <a:avLst>
            <a:gd name="adj" fmla="val 10000"/>
          </a:avLst>
        </a:prstGeom>
        <a:solidFill>
          <a:schemeClr val="accent2">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l" defTabSz="844550">
            <a:lnSpc>
              <a:spcPct val="90000"/>
            </a:lnSpc>
            <a:spcBef>
              <a:spcPct val="0"/>
            </a:spcBef>
            <a:spcAft>
              <a:spcPct val="35000"/>
            </a:spcAft>
            <a:buNone/>
          </a:pPr>
          <a:r>
            <a:rPr lang="en-US" sz="1900" kern="1200"/>
            <a:t>Decision-making positions at the local level</a:t>
          </a:r>
        </a:p>
      </dsp:txBody>
      <dsp:txXfrm>
        <a:off x="1300509" y="2521035"/>
        <a:ext cx="4764772" cy="688736"/>
      </dsp:txXfrm>
    </dsp:sp>
    <dsp:sp modelId="{80C30B26-8EE4-4079-B8B3-C90FA72CEF56}">
      <dsp:nvSpPr>
        <dsp:cNvPr id="0" name=""/>
        <dsp:cNvSpPr/>
      </dsp:nvSpPr>
      <dsp:spPr>
        <a:xfrm>
          <a:off x="1705442" y="3332810"/>
          <a:ext cx="5709524" cy="731592"/>
        </a:xfrm>
        <a:prstGeom prst="roundRect">
          <a:avLst>
            <a:gd name="adj" fmla="val 10000"/>
          </a:avLst>
        </a:prstGeom>
        <a:solidFill>
          <a:schemeClr val="accent2">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l" defTabSz="844550">
            <a:lnSpc>
              <a:spcPct val="90000"/>
            </a:lnSpc>
            <a:spcBef>
              <a:spcPct val="0"/>
            </a:spcBef>
            <a:spcAft>
              <a:spcPct val="35000"/>
            </a:spcAft>
            <a:buNone/>
          </a:pPr>
          <a:r>
            <a:rPr lang="en-US" sz="1900" kern="1200"/>
            <a:t>Workforce profiles at Top and Senior management</a:t>
          </a:r>
        </a:p>
      </dsp:txBody>
      <dsp:txXfrm>
        <a:off x="1726870" y="3354238"/>
        <a:ext cx="4764772" cy="688736"/>
      </dsp:txXfrm>
    </dsp:sp>
    <dsp:sp modelId="{D39A3B10-25F6-4569-99A2-3089979F9AF8}">
      <dsp:nvSpPr>
        <dsp:cNvPr id="0" name=""/>
        <dsp:cNvSpPr/>
      </dsp:nvSpPr>
      <dsp:spPr>
        <a:xfrm>
          <a:off x="5233989" y="534468"/>
          <a:ext cx="475535" cy="475535"/>
        </a:xfrm>
        <a:prstGeom prst="downArrow">
          <a:avLst>
            <a:gd name="adj1" fmla="val 55000"/>
            <a:gd name="adj2" fmla="val 45000"/>
          </a:avLst>
        </a:prstGeom>
        <a:solidFill>
          <a:schemeClr val="accent2">
            <a:alpha val="90000"/>
            <a:tint val="40000"/>
            <a:hueOff val="0"/>
            <a:satOff val="0"/>
            <a:lumOff val="0"/>
            <a:alphaOff val="0"/>
          </a:schemeClr>
        </a:solidFill>
        <a:ln w="25400" cap="flat" cmpd="sng" algn="ctr">
          <a:solidFill>
            <a:schemeClr val="accent2">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6670" tIns="26670" rIns="26670" bIns="26670" numCol="1" spcCol="1270" anchor="ctr" anchorCtr="0">
          <a:noAutofit/>
        </a:bodyPr>
        <a:lstStyle/>
        <a:p>
          <a:pPr marL="0" lvl="0" indent="0" algn="ctr" defTabSz="933450">
            <a:lnSpc>
              <a:spcPct val="90000"/>
            </a:lnSpc>
            <a:spcBef>
              <a:spcPct val="0"/>
            </a:spcBef>
            <a:spcAft>
              <a:spcPct val="35000"/>
            </a:spcAft>
            <a:buNone/>
          </a:pPr>
          <a:endParaRPr lang="en-US" sz="2100" kern="1200"/>
        </a:p>
      </dsp:txBody>
      <dsp:txXfrm>
        <a:off x="5340984" y="534468"/>
        <a:ext cx="261545" cy="357840"/>
      </dsp:txXfrm>
    </dsp:sp>
    <dsp:sp modelId="{AD0E6B24-7B75-4855-A8C3-59718C2755AB}">
      <dsp:nvSpPr>
        <dsp:cNvPr id="0" name=""/>
        <dsp:cNvSpPr/>
      </dsp:nvSpPr>
      <dsp:spPr>
        <a:xfrm>
          <a:off x="5660350" y="1367671"/>
          <a:ext cx="475535" cy="475535"/>
        </a:xfrm>
        <a:prstGeom prst="downArrow">
          <a:avLst>
            <a:gd name="adj1" fmla="val 55000"/>
            <a:gd name="adj2" fmla="val 45000"/>
          </a:avLst>
        </a:prstGeom>
        <a:solidFill>
          <a:schemeClr val="accent2">
            <a:alpha val="90000"/>
            <a:tint val="40000"/>
            <a:hueOff val="0"/>
            <a:satOff val="0"/>
            <a:lumOff val="0"/>
            <a:alphaOff val="0"/>
          </a:schemeClr>
        </a:solidFill>
        <a:ln w="25400" cap="flat" cmpd="sng" algn="ctr">
          <a:solidFill>
            <a:schemeClr val="accent2">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6670" tIns="26670" rIns="26670" bIns="26670" numCol="1" spcCol="1270" anchor="ctr" anchorCtr="0">
          <a:noAutofit/>
        </a:bodyPr>
        <a:lstStyle/>
        <a:p>
          <a:pPr marL="0" lvl="0" indent="0" algn="ctr" defTabSz="933450">
            <a:lnSpc>
              <a:spcPct val="90000"/>
            </a:lnSpc>
            <a:spcBef>
              <a:spcPct val="0"/>
            </a:spcBef>
            <a:spcAft>
              <a:spcPct val="35000"/>
            </a:spcAft>
            <a:buNone/>
          </a:pPr>
          <a:endParaRPr lang="en-US" sz="2100" kern="1200"/>
        </a:p>
      </dsp:txBody>
      <dsp:txXfrm>
        <a:off x="5767345" y="1367671"/>
        <a:ext cx="261545" cy="357840"/>
      </dsp:txXfrm>
    </dsp:sp>
    <dsp:sp modelId="{74B2575F-4C0E-4346-B2B9-C58072F9D249}">
      <dsp:nvSpPr>
        <dsp:cNvPr id="0" name=""/>
        <dsp:cNvSpPr/>
      </dsp:nvSpPr>
      <dsp:spPr>
        <a:xfrm>
          <a:off x="6086710" y="2188681"/>
          <a:ext cx="475535" cy="475535"/>
        </a:xfrm>
        <a:prstGeom prst="downArrow">
          <a:avLst>
            <a:gd name="adj1" fmla="val 55000"/>
            <a:gd name="adj2" fmla="val 45000"/>
          </a:avLst>
        </a:prstGeom>
        <a:solidFill>
          <a:schemeClr val="accent2">
            <a:alpha val="90000"/>
            <a:tint val="40000"/>
            <a:hueOff val="0"/>
            <a:satOff val="0"/>
            <a:lumOff val="0"/>
            <a:alphaOff val="0"/>
          </a:schemeClr>
        </a:solidFill>
        <a:ln w="25400" cap="flat" cmpd="sng" algn="ctr">
          <a:solidFill>
            <a:schemeClr val="accent2">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6670" tIns="26670" rIns="26670" bIns="26670" numCol="1" spcCol="1270" anchor="ctr" anchorCtr="0">
          <a:noAutofit/>
        </a:bodyPr>
        <a:lstStyle/>
        <a:p>
          <a:pPr marL="0" lvl="0" indent="0" algn="ctr" defTabSz="933450">
            <a:lnSpc>
              <a:spcPct val="90000"/>
            </a:lnSpc>
            <a:spcBef>
              <a:spcPct val="0"/>
            </a:spcBef>
            <a:spcAft>
              <a:spcPct val="35000"/>
            </a:spcAft>
            <a:buNone/>
          </a:pPr>
          <a:endParaRPr lang="en-US" sz="2100" kern="1200"/>
        </a:p>
      </dsp:txBody>
      <dsp:txXfrm>
        <a:off x="6193705" y="2188681"/>
        <a:ext cx="261545" cy="357840"/>
      </dsp:txXfrm>
    </dsp:sp>
    <dsp:sp modelId="{2CFEE130-545A-4806-B1E4-058F3883F3E8}">
      <dsp:nvSpPr>
        <dsp:cNvPr id="0" name=""/>
        <dsp:cNvSpPr/>
      </dsp:nvSpPr>
      <dsp:spPr>
        <a:xfrm>
          <a:off x="6513071" y="3030012"/>
          <a:ext cx="475535" cy="475535"/>
        </a:xfrm>
        <a:prstGeom prst="downArrow">
          <a:avLst>
            <a:gd name="adj1" fmla="val 55000"/>
            <a:gd name="adj2" fmla="val 45000"/>
          </a:avLst>
        </a:prstGeom>
        <a:solidFill>
          <a:schemeClr val="accent2">
            <a:alpha val="90000"/>
            <a:tint val="40000"/>
            <a:hueOff val="0"/>
            <a:satOff val="0"/>
            <a:lumOff val="0"/>
            <a:alphaOff val="0"/>
          </a:schemeClr>
        </a:solidFill>
        <a:ln w="25400" cap="flat" cmpd="sng" algn="ctr">
          <a:solidFill>
            <a:schemeClr val="accent2">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6670" tIns="26670" rIns="26670" bIns="26670" numCol="1" spcCol="1270" anchor="ctr" anchorCtr="0">
          <a:noAutofit/>
        </a:bodyPr>
        <a:lstStyle/>
        <a:p>
          <a:pPr marL="0" lvl="0" indent="0" algn="ctr" defTabSz="933450">
            <a:lnSpc>
              <a:spcPct val="90000"/>
            </a:lnSpc>
            <a:spcBef>
              <a:spcPct val="0"/>
            </a:spcBef>
            <a:spcAft>
              <a:spcPct val="35000"/>
            </a:spcAft>
            <a:buNone/>
          </a:pPr>
          <a:endParaRPr lang="en-US" sz="2100" kern="1200"/>
        </a:p>
      </dsp:txBody>
      <dsp:txXfrm>
        <a:off x="6620066" y="3030012"/>
        <a:ext cx="261545" cy="357840"/>
      </dsp:txXfrm>
    </dsp:sp>
  </dsp:spTree>
</dsp:drawing>
</file>

<file path=ppt/diagrams/layout1.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 /></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4488"/>
          </a:xfrm>
          <a:prstGeom prst="rect">
            <a:avLst/>
          </a:prstGeom>
        </p:spPr>
        <p:txBody>
          <a:bodyPr vert="horz" lIns="91440" tIns="45720" rIns="91440" bIns="45720" rtlCol="0"/>
          <a:lstStyle>
            <a:lvl1pPr algn="l">
              <a:defRPr sz="1200"/>
            </a:lvl1pPr>
          </a:lstStyle>
          <a:p>
            <a:endParaRPr lang="en-ZA"/>
          </a:p>
        </p:txBody>
      </p:sp>
      <p:sp>
        <p:nvSpPr>
          <p:cNvPr id="3" name="Date Placeholder 2"/>
          <p:cNvSpPr>
            <a:spLocks noGrp="1"/>
          </p:cNvSpPr>
          <p:nvPr>
            <p:ph type="dt" idx="1"/>
          </p:nvPr>
        </p:nvSpPr>
        <p:spPr>
          <a:xfrm>
            <a:off x="5180013" y="0"/>
            <a:ext cx="3962400" cy="344488"/>
          </a:xfrm>
          <a:prstGeom prst="rect">
            <a:avLst/>
          </a:prstGeom>
        </p:spPr>
        <p:txBody>
          <a:bodyPr vert="horz" lIns="91440" tIns="45720" rIns="91440" bIns="45720" rtlCol="0"/>
          <a:lstStyle>
            <a:lvl1pPr algn="r">
              <a:defRPr sz="1200"/>
            </a:lvl1pPr>
          </a:lstStyle>
          <a:p>
            <a:fld id="{EDC83B7B-915E-4BBA-A146-47B68DE8A986}" type="datetimeFigureOut">
              <a:rPr lang="en-ZA" smtClean="0"/>
              <a:t>2025/12/10</a:t>
            </a:fld>
            <a:endParaRPr lang="en-ZA"/>
          </a:p>
        </p:txBody>
      </p:sp>
      <p:sp>
        <p:nvSpPr>
          <p:cNvPr id="4" name="Slide Image Placeholder 3"/>
          <p:cNvSpPr>
            <a:spLocks noGrp="1" noRot="1" noChangeAspect="1"/>
          </p:cNvSpPr>
          <p:nvPr>
            <p:ph type="sldImg" idx="2"/>
          </p:nvPr>
        </p:nvSpPr>
        <p:spPr>
          <a:xfrm>
            <a:off x="3028950" y="857250"/>
            <a:ext cx="3086100" cy="2314575"/>
          </a:xfrm>
          <a:prstGeom prst="rect">
            <a:avLst/>
          </a:prstGeom>
          <a:noFill/>
          <a:ln w="12700">
            <a:solidFill>
              <a:prstClr val="black"/>
            </a:solidFill>
          </a:ln>
        </p:spPr>
        <p:txBody>
          <a:bodyPr vert="horz" lIns="91440" tIns="45720" rIns="91440" bIns="45720" rtlCol="0" anchor="ctr"/>
          <a:lstStyle/>
          <a:p>
            <a:endParaRPr lang="en-ZA"/>
          </a:p>
        </p:txBody>
      </p:sp>
      <p:sp>
        <p:nvSpPr>
          <p:cNvPr id="5" name="Notes Placeholder 4"/>
          <p:cNvSpPr>
            <a:spLocks noGrp="1"/>
          </p:cNvSpPr>
          <p:nvPr>
            <p:ph type="body" sz="quarter" idx="3"/>
          </p:nvPr>
        </p:nvSpPr>
        <p:spPr>
          <a:xfrm>
            <a:off x="914400" y="3300413"/>
            <a:ext cx="7315200" cy="2700337"/>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6" name="Footer Placeholder 5"/>
          <p:cNvSpPr>
            <a:spLocks noGrp="1"/>
          </p:cNvSpPr>
          <p:nvPr>
            <p:ph type="ftr" sz="quarter" idx="4"/>
          </p:nvPr>
        </p:nvSpPr>
        <p:spPr>
          <a:xfrm>
            <a:off x="0" y="6513513"/>
            <a:ext cx="3962400" cy="344487"/>
          </a:xfrm>
          <a:prstGeom prst="rect">
            <a:avLst/>
          </a:prstGeom>
        </p:spPr>
        <p:txBody>
          <a:bodyPr vert="horz" lIns="91440" tIns="45720" rIns="91440" bIns="45720" rtlCol="0" anchor="b"/>
          <a:lstStyle>
            <a:lvl1pPr algn="l">
              <a:defRPr sz="1200"/>
            </a:lvl1pPr>
          </a:lstStyle>
          <a:p>
            <a:endParaRPr lang="en-ZA"/>
          </a:p>
        </p:txBody>
      </p:sp>
      <p:sp>
        <p:nvSpPr>
          <p:cNvPr id="7" name="Slide Number Placeholder 6"/>
          <p:cNvSpPr>
            <a:spLocks noGrp="1"/>
          </p:cNvSpPr>
          <p:nvPr>
            <p:ph type="sldNum" sz="quarter" idx="5"/>
          </p:nvPr>
        </p:nvSpPr>
        <p:spPr>
          <a:xfrm>
            <a:off x="5180013" y="6513513"/>
            <a:ext cx="3962400" cy="344487"/>
          </a:xfrm>
          <a:prstGeom prst="rect">
            <a:avLst/>
          </a:prstGeom>
        </p:spPr>
        <p:txBody>
          <a:bodyPr vert="horz" lIns="91440" tIns="45720" rIns="91440" bIns="45720" rtlCol="0" anchor="b"/>
          <a:lstStyle>
            <a:lvl1pPr algn="r">
              <a:defRPr sz="1200"/>
            </a:lvl1pPr>
          </a:lstStyle>
          <a:p>
            <a:fld id="{B06F4C00-FAA2-424D-8554-4A5FC26ADFAE}" type="slidenum">
              <a:rPr lang="en-ZA" smtClean="0"/>
              <a:t>‹#›</a:t>
            </a:fld>
            <a:endParaRPr lang="en-ZA"/>
          </a:p>
        </p:txBody>
      </p:sp>
    </p:spTree>
    <p:extLst>
      <p:ext uri="{BB962C8B-B14F-4D97-AF65-F5344CB8AC3E}">
        <p14:creationId xmlns:p14="http://schemas.microsoft.com/office/powerpoint/2010/main" val="198560918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6.xml" /><Relationship Id="rId1" Type="http://schemas.openxmlformats.org/officeDocument/2006/relationships/notesMaster" Target="../notesMasters/notesMaster1.xml" /></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1.xml" /><Relationship Id="rId1" Type="http://schemas.openxmlformats.org/officeDocument/2006/relationships/notesMaster" Target="../notesMasters/notesMaster1.xml" /></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2.xml" /><Relationship Id="rId1" Type="http://schemas.openxmlformats.org/officeDocument/2006/relationships/notesMaster" Target="../notesMasters/notesMaster1.xml" /></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9.xml" /><Relationship Id="rId1" Type="http://schemas.openxmlformats.org/officeDocument/2006/relationships/notesMaster" Target="../notesMasters/notesMaster1.xml" /></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1.xml" /><Relationship Id="rId1" Type="http://schemas.openxmlformats.org/officeDocument/2006/relationships/notesMaster" Target="../notesMasters/notesMaster1.xml" /></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2.xml" /><Relationship Id="rId1" Type="http://schemas.openxmlformats.org/officeDocument/2006/relationships/notesMaster" Target="../notesMasters/notesMaster1.xml" /></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5"/>
          </p:nvPr>
        </p:nvSpPr>
        <p:spPr/>
        <p:txBody>
          <a:bodyPr/>
          <a:lstStyle/>
          <a:p>
            <a:fld id="{76569835-F9C1-44F2-9432-DBECC9DEC553}" type="slidenum">
              <a:rPr lang="en-GB" smtClean="0"/>
              <a:t>16</a:t>
            </a:fld>
            <a:endParaRPr lang="en-GB"/>
          </a:p>
        </p:txBody>
      </p:sp>
    </p:spTree>
    <p:extLst>
      <p:ext uri="{BB962C8B-B14F-4D97-AF65-F5344CB8AC3E}">
        <p14:creationId xmlns:p14="http://schemas.microsoft.com/office/powerpoint/2010/main" val="94097515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Date Placeholder 3"/>
          <p:cNvSpPr>
            <a:spLocks noGrp="1"/>
          </p:cNvSpPr>
          <p:nvPr>
            <p:ph type="dt" idx="1"/>
          </p:nvPr>
        </p:nvSpPr>
        <p:spPr/>
        <p:txBody>
          <a:bodyPr/>
          <a:lstStyle/>
          <a:p>
            <a:fld id="{49E4E862-E263-8B4A-AFB5-DFAAA754BCA9}" type="datetime1">
              <a:rPr lang="en-US" smtClean="0"/>
              <a:t>12/10/2025</a:t>
            </a:fld>
            <a:endParaRPr lang="en-US"/>
          </a:p>
        </p:txBody>
      </p:sp>
      <p:sp>
        <p:nvSpPr>
          <p:cNvPr id="5" name="Slide Number Placeholder 4"/>
          <p:cNvSpPr>
            <a:spLocks noGrp="1"/>
          </p:cNvSpPr>
          <p:nvPr>
            <p:ph type="sldNum" sz="quarter" idx="5"/>
          </p:nvPr>
        </p:nvSpPr>
        <p:spPr/>
        <p:txBody>
          <a:bodyPr/>
          <a:lstStyle/>
          <a:p>
            <a:fld id="{BA49F774-CCF9-492C-9AEB-F2814D4A6625}" type="slidenum">
              <a:rPr lang="en-US" smtClean="0"/>
              <a:pPr/>
              <a:t>21</a:t>
            </a:fld>
            <a:endParaRPr lang="en-US"/>
          </a:p>
        </p:txBody>
      </p:sp>
    </p:spTree>
    <p:extLst>
      <p:ext uri="{BB962C8B-B14F-4D97-AF65-F5344CB8AC3E}">
        <p14:creationId xmlns:p14="http://schemas.microsoft.com/office/powerpoint/2010/main" val="212811974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9A6690F-29D4-1D6C-0D3F-0805144C11F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5BCF6CA-CC17-CB5F-8DF6-0E8CC4D4E91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EDB2B9D-DEB8-EA25-0F95-78E0D2885DD3}"/>
              </a:ext>
            </a:extLst>
          </p:cNvPr>
          <p:cNvSpPr>
            <a:spLocks noGrp="1"/>
          </p:cNvSpPr>
          <p:nvPr>
            <p:ph type="body" idx="1"/>
          </p:nvPr>
        </p:nvSpPr>
        <p:spPr/>
        <p:txBody>
          <a:bodyPr>
            <a:normAutofit/>
          </a:bodyPr>
          <a:lstStyle/>
          <a:p>
            <a:endParaRPr lang="en-US" dirty="0"/>
          </a:p>
        </p:txBody>
      </p:sp>
      <p:sp>
        <p:nvSpPr>
          <p:cNvPr id="4" name="Date Placeholder 3">
            <a:extLst>
              <a:ext uri="{FF2B5EF4-FFF2-40B4-BE49-F238E27FC236}">
                <a16:creationId xmlns:a16="http://schemas.microsoft.com/office/drawing/2014/main" id="{35B31F03-1AC6-BF83-01B8-CAC75220FC64}"/>
              </a:ext>
            </a:extLst>
          </p:cNvPr>
          <p:cNvSpPr>
            <a:spLocks noGrp="1"/>
          </p:cNvSpPr>
          <p:nvPr>
            <p:ph type="dt" idx="1"/>
          </p:nvPr>
        </p:nvSpPr>
        <p:spPr/>
        <p:txBody>
          <a:bodyPr/>
          <a:lstStyle/>
          <a:p>
            <a:fld id="{49E4E862-E263-8B4A-AFB5-DFAAA754BCA9}" type="datetime1">
              <a:rPr lang="en-US" smtClean="0"/>
              <a:t>12/10/2025</a:t>
            </a:fld>
            <a:endParaRPr lang="en-US"/>
          </a:p>
        </p:txBody>
      </p:sp>
      <p:sp>
        <p:nvSpPr>
          <p:cNvPr id="5" name="Slide Number Placeholder 4">
            <a:extLst>
              <a:ext uri="{FF2B5EF4-FFF2-40B4-BE49-F238E27FC236}">
                <a16:creationId xmlns:a16="http://schemas.microsoft.com/office/drawing/2014/main" id="{5A96680D-0508-4472-7FD6-A411339EFDCB}"/>
              </a:ext>
            </a:extLst>
          </p:cNvPr>
          <p:cNvSpPr>
            <a:spLocks noGrp="1"/>
          </p:cNvSpPr>
          <p:nvPr>
            <p:ph type="sldNum" sz="quarter" idx="5"/>
          </p:nvPr>
        </p:nvSpPr>
        <p:spPr/>
        <p:txBody>
          <a:bodyPr/>
          <a:lstStyle/>
          <a:p>
            <a:fld id="{BA49F774-CCF9-492C-9AEB-F2814D4A6625}" type="slidenum">
              <a:rPr lang="en-US" smtClean="0"/>
              <a:pPr/>
              <a:t>22</a:t>
            </a:fld>
            <a:endParaRPr lang="en-US"/>
          </a:p>
        </p:txBody>
      </p:sp>
    </p:spTree>
    <p:extLst>
      <p:ext uri="{BB962C8B-B14F-4D97-AF65-F5344CB8AC3E}">
        <p14:creationId xmlns:p14="http://schemas.microsoft.com/office/powerpoint/2010/main" val="305785976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DB99D7A-69F5-372B-B98B-B823E9473E2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C16882F-04AC-C449-B667-932942E0555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9190C29-F97F-0849-5454-4B7802A7F4B2}"/>
              </a:ext>
            </a:extLst>
          </p:cNvPr>
          <p:cNvSpPr>
            <a:spLocks noGrp="1"/>
          </p:cNvSpPr>
          <p:nvPr>
            <p:ph type="body" idx="1"/>
          </p:nvPr>
        </p:nvSpPr>
        <p:spPr/>
        <p:txBody>
          <a:bodyPr>
            <a:normAutofit/>
          </a:bodyPr>
          <a:lstStyle/>
          <a:p>
            <a:endParaRPr lang="en-US" dirty="0"/>
          </a:p>
        </p:txBody>
      </p:sp>
      <p:sp>
        <p:nvSpPr>
          <p:cNvPr id="4" name="Date Placeholder 3">
            <a:extLst>
              <a:ext uri="{FF2B5EF4-FFF2-40B4-BE49-F238E27FC236}">
                <a16:creationId xmlns:a16="http://schemas.microsoft.com/office/drawing/2014/main" id="{243D11F1-1890-7AE0-8B49-C61DF7ABAA54}"/>
              </a:ext>
            </a:extLst>
          </p:cNvPr>
          <p:cNvSpPr>
            <a:spLocks noGrp="1"/>
          </p:cNvSpPr>
          <p:nvPr>
            <p:ph type="dt" idx="1"/>
          </p:nvPr>
        </p:nvSpPr>
        <p:spPr/>
        <p:txBody>
          <a:bodyPr/>
          <a:lstStyle/>
          <a:p>
            <a:fld id="{49E4E862-E263-8B4A-AFB5-DFAAA754BCA9}" type="datetime1">
              <a:rPr lang="en-US" smtClean="0"/>
              <a:t>12/10/2025</a:t>
            </a:fld>
            <a:endParaRPr lang="en-US"/>
          </a:p>
        </p:txBody>
      </p:sp>
      <p:sp>
        <p:nvSpPr>
          <p:cNvPr id="5" name="Slide Number Placeholder 4">
            <a:extLst>
              <a:ext uri="{FF2B5EF4-FFF2-40B4-BE49-F238E27FC236}">
                <a16:creationId xmlns:a16="http://schemas.microsoft.com/office/drawing/2014/main" id="{97B2D905-395D-2794-F2CF-497315EBA837}"/>
              </a:ext>
            </a:extLst>
          </p:cNvPr>
          <p:cNvSpPr>
            <a:spLocks noGrp="1"/>
          </p:cNvSpPr>
          <p:nvPr>
            <p:ph type="sldNum" sz="quarter" idx="5"/>
          </p:nvPr>
        </p:nvSpPr>
        <p:spPr/>
        <p:txBody>
          <a:bodyPr/>
          <a:lstStyle/>
          <a:p>
            <a:fld id="{BA49F774-CCF9-492C-9AEB-F2814D4A6625}" type="slidenum">
              <a:rPr lang="en-US" smtClean="0"/>
              <a:pPr/>
              <a:t>29</a:t>
            </a:fld>
            <a:endParaRPr lang="en-US"/>
          </a:p>
        </p:txBody>
      </p:sp>
    </p:spTree>
    <p:extLst>
      <p:ext uri="{BB962C8B-B14F-4D97-AF65-F5344CB8AC3E}">
        <p14:creationId xmlns:p14="http://schemas.microsoft.com/office/powerpoint/2010/main" val="370088623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Date Placeholder 3"/>
          <p:cNvSpPr>
            <a:spLocks noGrp="1"/>
          </p:cNvSpPr>
          <p:nvPr>
            <p:ph type="dt" idx="1"/>
          </p:nvPr>
        </p:nvSpPr>
        <p:spPr/>
        <p:txBody>
          <a:bodyPr/>
          <a:lstStyle/>
          <a:p>
            <a:fld id="{49E4E862-E263-8B4A-AFB5-DFAAA754BCA9}" type="datetime1">
              <a:rPr lang="en-US" smtClean="0"/>
              <a:t>12/10/2025</a:t>
            </a:fld>
            <a:endParaRPr lang="en-US"/>
          </a:p>
        </p:txBody>
      </p:sp>
      <p:sp>
        <p:nvSpPr>
          <p:cNvPr id="5" name="Slide Number Placeholder 4"/>
          <p:cNvSpPr>
            <a:spLocks noGrp="1"/>
          </p:cNvSpPr>
          <p:nvPr>
            <p:ph type="sldNum" sz="quarter" idx="5"/>
          </p:nvPr>
        </p:nvSpPr>
        <p:spPr/>
        <p:txBody>
          <a:bodyPr/>
          <a:lstStyle/>
          <a:p>
            <a:fld id="{BA49F774-CCF9-492C-9AEB-F2814D4A6625}" type="slidenum">
              <a:rPr lang="en-US" smtClean="0"/>
              <a:pPr/>
              <a:t>31</a:t>
            </a:fld>
            <a:endParaRPr lang="en-US"/>
          </a:p>
        </p:txBody>
      </p:sp>
    </p:spTree>
    <p:extLst>
      <p:ext uri="{BB962C8B-B14F-4D97-AF65-F5344CB8AC3E}">
        <p14:creationId xmlns:p14="http://schemas.microsoft.com/office/powerpoint/2010/main" val="92870407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2B13368-5414-40DD-F39F-F0DDB565B15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8AA110A-502D-E3EC-378A-DFF9861CA6D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F1C3526-B3C8-F5AE-2B73-CBF3A84E60DD}"/>
              </a:ext>
            </a:extLst>
          </p:cNvPr>
          <p:cNvSpPr>
            <a:spLocks noGrp="1"/>
          </p:cNvSpPr>
          <p:nvPr>
            <p:ph type="body" idx="1"/>
          </p:nvPr>
        </p:nvSpPr>
        <p:spPr/>
        <p:txBody>
          <a:bodyPr>
            <a:normAutofit/>
          </a:bodyPr>
          <a:lstStyle/>
          <a:p>
            <a:endParaRPr lang="en-US" dirty="0"/>
          </a:p>
        </p:txBody>
      </p:sp>
      <p:sp>
        <p:nvSpPr>
          <p:cNvPr id="4" name="Date Placeholder 3">
            <a:extLst>
              <a:ext uri="{FF2B5EF4-FFF2-40B4-BE49-F238E27FC236}">
                <a16:creationId xmlns:a16="http://schemas.microsoft.com/office/drawing/2014/main" id="{C24455C2-DBF7-20AF-E13E-AA6E39020E55}"/>
              </a:ext>
            </a:extLst>
          </p:cNvPr>
          <p:cNvSpPr>
            <a:spLocks noGrp="1"/>
          </p:cNvSpPr>
          <p:nvPr>
            <p:ph type="dt" idx="1"/>
          </p:nvPr>
        </p:nvSpPr>
        <p:spPr/>
        <p:txBody>
          <a:bodyPr/>
          <a:lstStyle/>
          <a:p>
            <a:fld id="{49E4E862-E263-8B4A-AFB5-DFAAA754BCA9}" type="datetime1">
              <a:rPr lang="en-US" smtClean="0"/>
              <a:t>12/10/2025</a:t>
            </a:fld>
            <a:endParaRPr lang="en-US"/>
          </a:p>
        </p:txBody>
      </p:sp>
      <p:sp>
        <p:nvSpPr>
          <p:cNvPr id="5" name="Slide Number Placeholder 4">
            <a:extLst>
              <a:ext uri="{FF2B5EF4-FFF2-40B4-BE49-F238E27FC236}">
                <a16:creationId xmlns:a16="http://schemas.microsoft.com/office/drawing/2014/main" id="{0D89B0EF-5B33-8369-B6C2-DC476752F7FC}"/>
              </a:ext>
            </a:extLst>
          </p:cNvPr>
          <p:cNvSpPr>
            <a:spLocks noGrp="1"/>
          </p:cNvSpPr>
          <p:nvPr>
            <p:ph type="sldNum" sz="quarter" idx="5"/>
          </p:nvPr>
        </p:nvSpPr>
        <p:spPr/>
        <p:txBody>
          <a:bodyPr/>
          <a:lstStyle/>
          <a:p>
            <a:fld id="{BA49F774-CCF9-492C-9AEB-F2814D4A6625}" type="slidenum">
              <a:rPr lang="en-US" smtClean="0"/>
              <a:pPr/>
              <a:t>32</a:t>
            </a:fld>
            <a:endParaRPr lang="en-US"/>
          </a:p>
        </p:txBody>
      </p:sp>
    </p:spTree>
    <p:extLst>
      <p:ext uri="{BB962C8B-B14F-4D97-AF65-F5344CB8AC3E}">
        <p14:creationId xmlns:p14="http://schemas.microsoft.com/office/powerpoint/2010/main" val="11556005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685800" y="2125980"/>
            <a:ext cx="7772400" cy="1440180"/>
          </a:xfrm>
          <a:prstGeom prst="rect">
            <a:avLst/>
          </a:prstGeom>
        </p:spPr>
        <p:txBody>
          <a:bodyPr wrap="square" lIns="0" tIns="0" rIns="0" bIns="0">
            <a:spAutoFit/>
          </a:bodyPr>
          <a:lstStyle>
            <a:lvl1pPr>
              <a:defRPr sz="2800" b="1" i="0">
                <a:solidFill>
                  <a:schemeClr val="tx1"/>
                </a:solidFill>
                <a:latin typeface="Trebuchet MS"/>
                <a:cs typeface="Trebuchet MS"/>
              </a:defRPr>
            </a:lvl1pPr>
          </a:lstStyle>
          <a:p>
            <a:endParaRPr/>
          </a:p>
        </p:txBody>
      </p:sp>
      <p:sp>
        <p:nvSpPr>
          <p:cNvPr id="3" name="Holder 3"/>
          <p:cNvSpPr>
            <a:spLocks noGrp="1"/>
          </p:cNvSpPr>
          <p:nvPr>
            <p:ph type="subTitle" idx="4"/>
          </p:nvPr>
        </p:nvSpPr>
        <p:spPr>
          <a:xfrm>
            <a:off x="1371600" y="3840480"/>
            <a:ext cx="6400800" cy="1714500"/>
          </a:xfrm>
          <a:prstGeom prst="rect">
            <a:avLst/>
          </a:prstGeom>
        </p:spPr>
        <p:txBody>
          <a:bodyPr wrap="square" lIns="0" tIns="0" rIns="0" bIns="0">
            <a:spAutoFit/>
          </a:bodyPr>
          <a:lstStyle>
            <a:lvl1pPr>
              <a:defRPr sz="2000" b="1" i="0">
                <a:solidFill>
                  <a:schemeClr val="tx1"/>
                </a:solidFill>
                <a:latin typeface="Calibri"/>
                <a:cs typeface="Calibri"/>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12/10/2025</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2800" b="1" i="0">
                <a:solidFill>
                  <a:schemeClr val="tx1"/>
                </a:solidFill>
                <a:latin typeface="Trebuchet MS"/>
                <a:cs typeface="Trebuchet MS"/>
              </a:defRPr>
            </a:lvl1pPr>
          </a:lstStyle>
          <a:p>
            <a:endParaRPr/>
          </a:p>
        </p:txBody>
      </p:sp>
      <p:sp>
        <p:nvSpPr>
          <p:cNvPr id="3" name="Holder 3"/>
          <p:cNvSpPr>
            <a:spLocks noGrp="1"/>
          </p:cNvSpPr>
          <p:nvPr>
            <p:ph type="body" idx="1"/>
          </p:nvPr>
        </p:nvSpPr>
        <p:spPr/>
        <p:txBody>
          <a:bodyPr lIns="0" tIns="0" rIns="0" bIns="0"/>
          <a:lstStyle>
            <a:lvl1pPr>
              <a:defRPr sz="2000" b="1" i="0">
                <a:solidFill>
                  <a:schemeClr val="tx1"/>
                </a:solidFill>
                <a:latin typeface="Calibri"/>
                <a:cs typeface="Calibri"/>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12/10/2025</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2800" b="1" i="0">
                <a:solidFill>
                  <a:schemeClr val="tx1"/>
                </a:solidFill>
                <a:latin typeface="Trebuchet MS"/>
                <a:cs typeface="Trebuchet MS"/>
              </a:defRPr>
            </a:lvl1pPr>
          </a:lstStyle>
          <a:p>
            <a:endParaRPr/>
          </a:p>
        </p:txBody>
      </p:sp>
      <p:sp>
        <p:nvSpPr>
          <p:cNvPr id="3" name="Holder 3"/>
          <p:cNvSpPr>
            <a:spLocks noGrp="1"/>
          </p:cNvSpPr>
          <p:nvPr>
            <p:ph sz="half" idx="2"/>
          </p:nvPr>
        </p:nvSpPr>
        <p:spPr>
          <a:xfrm>
            <a:off x="457200" y="1577340"/>
            <a:ext cx="3977640" cy="4526280"/>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4709160" y="1577340"/>
            <a:ext cx="3977640" cy="4526280"/>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12/10/2025</a:t>
            </a:fld>
            <a:endParaRPr lang="en-US"/>
          </a:p>
        </p:txBody>
      </p:sp>
      <p:sp>
        <p:nvSpPr>
          <p:cNvPr id="7" name="Holder 7"/>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Only">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2800" b="1" i="0">
                <a:solidFill>
                  <a:schemeClr val="tx1"/>
                </a:solidFill>
                <a:latin typeface="Trebuchet MS"/>
                <a:cs typeface="Trebuchet MS"/>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12/10/2025</a:t>
            </a:fld>
            <a:endParaRPr lang="en-US"/>
          </a:p>
        </p:txBody>
      </p:sp>
      <p:sp>
        <p:nvSpPr>
          <p:cNvPr id="5" name="Holder 5"/>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12/10/2025</a:t>
            </a:fld>
            <a:endParaRPr lang="en-US"/>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
  <p:cSld name="1_Title Slide">
    <p:spTree>
      <p:nvGrpSpPr>
        <p:cNvPr id="1" name=""/>
        <p:cNvGrpSpPr/>
        <p:nvPr/>
      </p:nvGrpSpPr>
      <p:grpSpPr>
        <a:xfrm>
          <a:off x="0" y="0"/>
          <a:ext cx="0" cy="0"/>
          <a:chOff x="0" y="0"/>
          <a:chExt cx="0" cy="0"/>
        </a:xfrm>
      </p:grpSpPr>
      <p:sp>
        <p:nvSpPr>
          <p:cNvPr id="7" name="Rectangle 6"/>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ZA"/>
          </a:p>
        </p:txBody>
      </p:sp>
      <p:sp>
        <p:nvSpPr>
          <p:cNvPr id="8" name="Rectangle 7"/>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ZA"/>
          </a:p>
        </p:txBody>
      </p:sp>
      <p:sp>
        <p:nvSpPr>
          <p:cNvPr id="2" name="Title 1"/>
          <p:cNvSpPr>
            <a:spLocks noGrp="1"/>
          </p:cNvSpPr>
          <p:nvPr>
            <p:ph type="ctrTitle"/>
          </p:nvPr>
        </p:nvSpPr>
        <p:spPr>
          <a:xfrm>
            <a:off x="822960" y="758952"/>
            <a:ext cx="7543800" cy="3566160"/>
          </a:xfrm>
        </p:spPr>
        <p:txBody>
          <a:bodyPr anchor="b">
            <a:normAutofit/>
          </a:bodyPr>
          <a:lstStyle>
            <a:lvl1pPr algn="l">
              <a:lnSpc>
                <a:spcPct val="85000"/>
              </a:lnSpc>
              <a:defRPr sz="6000" spc="-38" baseline="0">
                <a:solidFill>
                  <a:schemeClr val="tx1">
                    <a:lumMod val="85000"/>
                    <a:lumOff val="15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825038" y="4455621"/>
            <a:ext cx="7543800" cy="1143000"/>
          </a:xfrm>
        </p:spPr>
        <p:txBody>
          <a:bodyPr lIns="91440" rIns="91440">
            <a:normAutofit/>
          </a:bodyPr>
          <a:lstStyle>
            <a:lvl1pPr marL="0" indent="0" algn="l">
              <a:buNone/>
              <a:defRPr sz="1800" cap="all" spc="150" baseline="0">
                <a:solidFill>
                  <a:schemeClr val="tx2"/>
                </a:solidFill>
                <a:latin typeface="+mj-lt"/>
              </a:defRPr>
            </a:lvl1pPr>
            <a:lvl2pPr marL="342900" indent="0" algn="ctr">
              <a:buNone/>
              <a:defRPr sz="1800"/>
            </a:lvl2pPr>
            <a:lvl3pPr marL="685800" indent="0" algn="ctr">
              <a:buNone/>
              <a:defRPr sz="1800"/>
            </a:lvl3pPr>
            <a:lvl4pPr marL="1028700" indent="0" algn="ctr">
              <a:buNone/>
              <a:defRPr sz="1500"/>
            </a:lvl4pPr>
            <a:lvl5pPr marL="1371600" indent="0" algn="ctr">
              <a:buNone/>
              <a:defRPr sz="1500"/>
            </a:lvl5pPr>
            <a:lvl6pPr marL="1714500" indent="0" algn="ctr">
              <a:buNone/>
              <a:defRPr sz="1500"/>
            </a:lvl6pPr>
            <a:lvl7pPr marL="2057400" indent="0" algn="ctr">
              <a:buNone/>
              <a:defRPr sz="1500"/>
            </a:lvl7pPr>
            <a:lvl8pPr marL="2400300" indent="0" algn="ctr">
              <a:buNone/>
              <a:defRPr sz="1500"/>
            </a:lvl8pPr>
            <a:lvl9pPr marL="2743200" indent="0" algn="ctr">
              <a:buNone/>
              <a:defRPr sz="1500"/>
            </a:lvl9pPr>
          </a:lstStyle>
          <a:p>
            <a:r>
              <a:rPr lang="en-US"/>
              <a:t>Click to edit Master subtitle style</a:t>
            </a:r>
            <a:endParaRPr lang="en-US" dirty="0"/>
          </a:p>
        </p:txBody>
      </p:sp>
      <p:sp>
        <p:nvSpPr>
          <p:cNvPr id="4" name="Date Placeholder 3"/>
          <p:cNvSpPr>
            <a:spLocks noGrp="1"/>
          </p:cNvSpPr>
          <p:nvPr>
            <p:ph type="dt" sz="half" idx="10"/>
          </p:nvPr>
        </p:nvSpPr>
        <p:spPr>
          <a:xfrm>
            <a:off x="457200" y="6377940"/>
            <a:ext cx="2103120" cy="276999"/>
          </a:xfrm>
        </p:spPr>
        <p:txBody>
          <a:bodyPr/>
          <a:lstStyle/>
          <a:p>
            <a:fld id="{87DE6118-2437-4B30-8E3C-4D2BE6020583}" type="datetimeFigureOut">
              <a:rPr lang="en-US" smtClean="0"/>
              <a:pPr/>
              <a:t>12/10/2025</a:t>
            </a:fld>
            <a:endParaRPr lang="en-US" dirty="0"/>
          </a:p>
        </p:txBody>
      </p:sp>
      <p:sp>
        <p:nvSpPr>
          <p:cNvPr id="5" name="Footer Placeholder 4"/>
          <p:cNvSpPr>
            <a:spLocks noGrp="1"/>
          </p:cNvSpPr>
          <p:nvPr>
            <p:ph type="ftr" sz="quarter" idx="11"/>
          </p:nvPr>
        </p:nvSpPr>
        <p:spPr>
          <a:xfrm>
            <a:off x="3108960" y="6377940"/>
            <a:ext cx="2926080" cy="276999"/>
          </a:xfrm>
        </p:spPr>
        <p:txBody>
          <a:bodyPr/>
          <a:lstStyle/>
          <a:p>
            <a:endParaRPr lang="en-US" dirty="0"/>
          </a:p>
        </p:txBody>
      </p:sp>
      <p:sp>
        <p:nvSpPr>
          <p:cNvPr id="6" name="Slide Number Placeholder 5"/>
          <p:cNvSpPr>
            <a:spLocks noGrp="1"/>
          </p:cNvSpPr>
          <p:nvPr>
            <p:ph type="sldNum" sz="quarter" idx="12"/>
          </p:nvPr>
        </p:nvSpPr>
        <p:spPr>
          <a:xfrm>
            <a:off x="6583680" y="6377940"/>
            <a:ext cx="2103120" cy="276999"/>
          </a:xfrm>
        </p:spPr>
        <p:txBody>
          <a:bodyPr/>
          <a:lstStyle/>
          <a:p>
            <a:fld id="{69E57DC2-970A-4B3E-BB1C-7A09969E49DF}" type="slidenum">
              <a:rPr lang="en-US" smtClean="0"/>
              <a:pPr/>
              <a:t>‹#›</a:t>
            </a:fld>
            <a:endParaRPr lang="en-US" dirty="0"/>
          </a:p>
        </p:txBody>
      </p:sp>
      <p:cxnSp>
        <p:nvCxnSpPr>
          <p:cNvPr id="9" name="Straight Connector 8"/>
          <p:cNvCxnSpPr/>
          <p:nvPr/>
        </p:nvCxnSpPr>
        <p:spPr>
          <a:xfrm>
            <a:off x="905744" y="4343400"/>
            <a:ext cx="740664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6201259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32323296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 /><Relationship Id="rId3" Type="http://schemas.openxmlformats.org/officeDocument/2006/relationships/slideLayout" Target="../slideLayouts/slideLayout3.xml" /><Relationship Id="rId7" Type="http://schemas.openxmlformats.org/officeDocument/2006/relationships/slideLayout" Target="../slideLayouts/slideLayout7.xml" /><Relationship Id="rId2" Type="http://schemas.openxmlformats.org/officeDocument/2006/relationships/slideLayout" Target="../slideLayouts/slideLayout2.xml" /><Relationship Id="rId1" Type="http://schemas.openxmlformats.org/officeDocument/2006/relationships/slideLayout" Target="../slideLayouts/slideLayout1.xml" /><Relationship Id="rId6" Type="http://schemas.openxmlformats.org/officeDocument/2006/relationships/slideLayout" Target="../slideLayouts/slideLayout6.xml" /><Relationship Id="rId5" Type="http://schemas.openxmlformats.org/officeDocument/2006/relationships/slideLayout" Target="../slideLayouts/slideLayout5.xml" /><Relationship Id="rId4" Type="http://schemas.openxmlformats.org/officeDocument/2006/relationships/slideLayout" Target="../slideLayouts/slideLayout4.xml" /><Relationship Id="rId9" Type="http://schemas.openxmlformats.org/officeDocument/2006/relationships/image" Target="../media/image1.png" /></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6" name="bg object 16"/>
          <p:cNvPicPr/>
          <p:nvPr/>
        </p:nvPicPr>
        <p:blipFill>
          <a:blip r:embed="rId9" cstate="print"/>
          <a:stretch>
            <a:fillRect/>
          </a:stretch>
        </p:blipFill>
        <p:spPr>
          <a:xfrm>
            <a:off x="0" y="14071"/>
            <a:ext cx="9144000" cy="6760502"/>
          </a:xfrm>
          <a:prstGeom prst="rect">
            <a:avLst/>
          </a:prstGeom>
        </p:spPr>
      </p:pic>
      <p:sp>
        <p:nvSpPr>
          <p:cNvPr id="2" name="Holder 2"/>
          <p:cNvSpPr>
            <a:spLocks noGrp="1"/>
          </p:cNvSpPr>
          <p:nvPr>
            <p:ph type="title"/>
          </p:nvPr>
        </p:nvSpPr>
        <p:spPr>
          <a:xfrm>
            <a:off x="661668" y="552672"/>
            <a:ext cx="7820662" cy="574040"/>
          </a:xfrm>
          <a:prstGeom prst="rect">
            <a:avLst/>
          </a:prstGeom>
        </p:spPr>
        <p:txBody>
          <a:bodyPr wrap="square" lIns="0" tIns="0" rIns="0" bIns="0">
            <a:spAutoFit/>
          </a:bodyPr>
          <a:lstStyle>
            <a:lvl1pPr>
              <a:defRPr sz="2800" b="1" i="0">
                <a:solidFill>
                  <a:schemeClr val="tx1"/>
                </a:solidFill>
                <a:latin typeface="Trebuchet MS"/>
                <a:cs typeface="Trebuchet MS"/>
              </a:defRPr>
            </a:lvl1pPr>
          </a:lstStyle>
          <a:p>
            <a:endParaRPr/>
          </a:p>
        </p:txBody>
      </p:sp>
      <p:sp>
        <p:nvSpPr>
          <p:cNvPr id="3" name="Holder 3"/>
          <p:cNvSpPr>
            <a:spLocks noGrp="1"/>
          </p:cNvSpPr>
          <p:nvPr>
            <p:ph type="body" idx="1"/>
          </p:nvPr>
        </p:nvSpPr>
        <p:spPr>
          <a:xfrm>
            <a:off x="436816" y="1077784"/>
            <a:ext cx="8018780" cy="4765675"/>
          </a:xfrm>
          <a:prstGeom prst="rect">
            <a:avLst/>
          </a:prstGeom>
        </p:spPr>
        <p:txBody>
          <a:bodyPr wrap="square" lIns="0" tIns="0" rIns="0" bIns="0">
            <a:spAutoFit/>
          </a:bodyPr>
          <a:lstStyle>
            <a:lvl1pPr>
              <a:defRPr sz="2000" b="1" i="0">
                <a:solidFill>
                  <a:schemeClr val="tx1"/>
                </a:solidFill>
                <a:latin typeface="Calibri"/>
                <a:cs typeface="Calibri"/>
              </a:defRPr>
            </a:lvl1pPr>
          </a:lstStyle>
          <a:p>
            <a:endParaRPr/>
          </a:p>
        </p:txBody>
      </p:sp>
      <p:sp>
        <p:nvSpPr>
          <p:cNvPr id="4" name="Holder 4"/>
          <p:cNvSpPr>
            <a:spLocks noGrp="1"/>
          </p:cNvSpPr>
          <p:nvPr>
            <p:ph type="ftr" sz="quarter" idx="5"/>
          </p:nvPr>
        </p:nvSpPr>
        <p:spPr>
          <a:xfrm>
            <a:off x="3108960" y="6377940"/>
            <a:ext cx="2926080" cy="342900"/>
          </a:xfrm>
          <a:prstGeom prst="rect">
            <a:avLst/>
          </a:prstGeom>
        </p:spPr>
        <p:txBody>
          <a:bodyPr wrap="square" lIns="0" tIns="0" rIns="0" bIns="0">
            <a:spAutoFit/>
          </a:bodyPr>
          <a:lstStyle>
            <a:lvl1pPr algn="ctr">
              <a:defRPr>
                <a:solidFill>
                  <a:schemeClr val="tx1">
                    <a:tint val="75000"/>
                  </a:schemeClr>
                </a:solidFill>
              </a:defRPr>
            </a:lvl1pPr>
          </a:lstStyle>
          <a:p>
            <a:endParaRPr/>
          </a:p>
        </p:txBody>
      </p:sp>
      <p:sp>
        <p:nvSpPr>
          <p:cNvPr id="5" name="Holder 5"/>
          <p:cNvSpPr>
            <a:spLocks noGrp="1"/>
          </p:cNvSpPr>
          <p:nvPr>
            <p:ph type="dt" sz="half" idx="6"/>
          </p:nvPr>
        </p:nvSpPr>
        <p:spPr>
          <a:xfrm>
            <a:off x="457200" y="6377940"/>
            <a:ext cx="2103120" cy="342900"/>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a:t>12/10/2025</a:t>
            </a:fld>
            <a:endParaRPr lang="en-US"/>
          </a:p>
        </p:txBody>
      </p:sp>
      <p:sp>
        <p:nvSpPr>
          <p:cNvPr id="6" name="Holder 6"/>
          <p:cNvSpPr>
            <a:spLocks noGrp="1"/>
          </p:cNvSpPr>
          <p:nvPr>
            <p:ph type="sldNum" sz="quarter" idx="7"/>
          </p:nvPr>
        </p:nvSpPr>
        <p:spPr>
          <a:xfrm>
            <a:off x="6583680" y="6377940"/>
            <a:ext cx="2103120" cy="342900"/>
          </a:xfrm>
          <a:prstGeom prst="rect">
            <a:avLst/>
          </a:prstGeom>
        </p:spPr>
        <p:txBody>
          <a:bodyPr wrap="square" lIns="0" tIns="0" rIns="0" bIns="0">
            <a:spAutoFit/>
          </a:bodyPr>
          <a:lstStyle>
            <a:lvl1pPr algn="r">
              <a:defRPr>
                <a:solidFill>
                  <a:schemeClr val="tx1">
                    <a:tint val="75000"/>
                  </a:schemeClr>
                </a:solidFill>
              </a:defRPr>
            </a:lvl1pPr>
          </a:lstStyle>
          <a:p>
            <a:fld id="{B6F15528-21DE-4FAA-801E-634DDDAF4B2B}" type="slidenum">
              <a:t>‹#›</a:t>
            </a:fld>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Lst>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 /><Relationship Id="rId2" Type="http://schemas.openxmlformats.org/officeDocument/2006/relationships/image" Target="../media/image2.jpg" /><Relationship Id="rId1" Type="http://schemas.openxmlformats.org/officeDocument/2006/relationships/slideLayout" Target="../slideLayouts/slideLayout5.xml" /><Relationship Id="rId5" Type="http://schemas.openxmlformats.org/officeDocument/2006/relationships/image" Target="../media/image5.jpg" /><Relationship Id="rId4" Type="http://schemas.openxmlformats.org/officeDocument/2006/relationships/image" Target="../media/image4.png" /></Relationships>
</file>

<file path=ppt/slides/_rels/slide10.xml.rels><?xml version="1.0" encoding="UTF-8" standalone="yes"?>
<Relationships xmlns="http://schemas.openxmlformats.org/package/2006/relationships"><Relationship Id="rId2" Type="http://schemas.openxmlformats.org/officeDocument/2006/relationships/chart" Target="../charts/chart2.xml" /><Relationship Id="rId1" Type="http://schemas.openxmlformats.org/officeDocument/2006/relationships/slideLayout" Target="../slideLayouts/slideLayout7.xml" /></Relationships>
</file>

<file path=ppt/slides/_rels/slide11.xml.rels><?xml version="1.0" encoding="UTF-8" standalone="yes"?>
<Relationships xmlns="http://schemas.openxmlformats.org/package/2006/relationships"><Relationship Id="rId2" Type="http://schemas.openxmlformats.org/officeDocument/2006/relationships/image" Target="../media/image7.png" /><Relationship Id="rId1" Type="http://schemas.openxmlformats.org/officeDocument/2006/relationships/slideLayout" Target="../slideLayouts/slideLayout2.xml" /></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13.xml.rels><?xml version="1.0" encoding="UTF-8" standalone="yes"?>
<Relationships xmlns="http://schemas.openxmlformats.org/package/2006/relationships"><Relationship Id="rId2" Type="http://schemas.openxmlformats.org/officeDocument/2006/relationships/image" Target="../media/image8.png" /><Relationship Id="rId1" Type="http://schemas.openxmlformats.org/officeDocument/2006/relationships/slideLayout" Target="../slideLayouts/slideLayout2.xml" /></Relationships>
</file>

<file path=ppt/slides/_rels/slide14.xml.rels><?xml version="1.0" encoding="UTF-8" standalone="yes"?>
<Relationships xmlns="http://schemas.openxmlformats.org/package/2006/relationships"><Relationship Id="rId2" Type="http://schemas.openxmlformats.org/officeDocument/2006/relationships/image" Target="../media/image9.png" /><Relationship Id="rId1" Type="http://schemas.openxmlformats.org/officeDocument/2006/relationships/slideLayout" Target="../slideLayouts/slideLayout2.xml" /></Relationships>
</file>

<file path=ppt/slides/_rels/slide15.xml.rels><?xml version="1.0" encoding="UTF-8" standalone="yes"?>
<Relationships xmlns="http://schemas.openxmlformats.org/package/2006/relationships"><Relationship Id="rId2" Type="http://schemas.openxmlformats.org/officeDocument/2006/relationships/image" Target="../media/image10.png" /><Relationship Id="rId1" Type="http://schemas.openxmlformats.org/officeDocument/2006/relationships/slideLayout" Target="../slideLayouts/slideLayout2.xml" /></Relationships>
</file>

<file path=ppt/slides/_rels/slide16.xml.rels><?xml version="1.0" encoding="UTF-8" standalone="yes"?>
<Relationships xmlns="http://schemas.openxmlformats.org/package/2006/relationships"><Relationship Id="rId3" Type="http://schemas.openxmlformats.org/officeDocument/2006/relationships/chart" Target="../charts/chart3.xml" /><Relationship Id="rId2" Type="http://schemas.openxmlformats.org/officeDocument/2006/relationships/notesSlide" Target="../notesSlides/notesSlide1.xml" /><Relationship Id="rId1" Type="http://schemas.openxmlformats.org/officeDocument/2006/relationships/slideLayout" Target="../slideLayouts/slideLayout2.xml" /></Relationships>
</file>

<file path=ppt/slides/_rels/slide17.xml.rels><?xml version="1.0" encoding="UTF-8" standalone="yes"?>
<Relationships xmlns="http://schemas.openxmlformats.org/package/2006/relationships"><Relationship Id="rId2" Type="http://schemas.openxmlformats.org/officeDocument/2006/relationships/chart" Target="../charts/chart4.xml" /><Relationship Id="rId1" Type="http://schemas.openxmlformats.org/officeDocument/2006/relationships/slideLayout" Target="../slideLayouts/slideLayout2.xml" /></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19.xml.rels><?xml version="1.0" encoding="UTF-8" standalone="yes"?>
<Relationships xmlns="http://schemas.openxmlformats.org/package/2006/relationships"><Relationship Id="rId2" Type="http://schemas.openxmlformats.org/officeDocument/2006/relationships/image" Target="../media/image11.png" /><Relationship Id="rId1" Type="http://schemas.openxmlformats.org/officeDocument/2006/relationships/slideLayout" Target="../slideLayouts/slideLayout2.xml" /></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20.xml.rels><?xml version="1.0" encoding="UTF-8" standalone="yes"?>
<Relationships xmlns="http://schemas.openxmlformats.org/package/2006/relationships"><Relationship Id="rId2" Type="http://schemas.openxmlformats.org/officeDocument/2006/relationships/image" Target="../media/image12.png" /><Relationship Id="rId1" Type="http://schemas.openxmlformats.org/officeDocument/2006/relationships/slideLayout" Target="../slideLayouts/slideLayout2.xml" /></Relationships>
</file>

<file path=ppt/slides/_rels/slide21.xml.rels><?xml version="1.0" encoding="UTF-8" standalone="yes"?>
<Relationships xmlns="http://schemas.openxmlformats.org/package/2006/relationships"><Relationship Id="rId3" Type="http://schemas.openxmlformats.org/officeDocument/2006/relationships/image" Target="../media/image13.png" /><Relationship Id="rId2" Type="http://schemas.openxmlformats.org/officeDocument/2006/relationships/notesSlide" Target="../notesSlides/notesSlide2.xml" /><Relationship Id="rId1" Type="http://schemas.openxmlformats.org/officeDocument/2006/relationships/slideLayout" Target="../slideLayouts/slideLayout2.xml" /></Relationships>
</file>

<file path=ppt/slides/_rels/slide22.xml.rels><?xml version="1.0" encoding="UTF-8" standalone="yes"?>
<Relationships xmlns="http://schemas.openxmlformats.org/package/2006/relationships"><Relationship Id="rId3" Type="http://schemas.openxmlformats.org/officeDocument/2006/relationships/image" Target="../media/image14.png" /><Relationship Id="rId2" Type="http://schemas.openxmlformats.org/officeDocument/2006/relationships/notesSlide" Target="../notesSlides/notesSlide3.xml" /><Relationship Id="rId1" Type="http://schemas.openxmlformats.org/officeDocument/2006/relationships/slideLayout" Target="../slideLayouts/slideLayout2.xml" /></Relationships>
</file>

<file path=ppt/slides/_rels/slide23.xml.rels><?xml version="1.0" encoding="UTF-8" standalone="yes"?>
<Relationships xmlns="http://schemas.openxmlformats.org/package/2006/relationships"><Relationship Id="rId2" Type="http://schemas.openxmlformats.org/officeDocument/2006/relationships/image" Target="../media/image15.png" /><Relationship Id="rId1" Type="http://schemas.openxmlformats.org/officeDocument/2006/relationships/slideLayout" Target="../slideLayouts/slideLayout2.xml" /></Relationships>
</file>

<file path=ppt/slides/_rels/slide24.xml.rels><?xml version="1.0" encoding="UTF-8" standalone="yes"?>
<Relationships xmlns="http://schemas.openxmlformats.org/package/2006/relationships"><Relationship Id="rId2" Type="http://schemas.openxmlformats.org/officeDocument/2006/relationships/image" Target="../media/image16.png" /><Relationship Id="rId1" Type="http://schemas.openxmlformats.org/officeDocument/2006/relationships/slideLayout" Target="../slideLayouts/slideLayout2.xml" /></Relationships>
</file>

<file path=ppt/slides/_rels/slide25.xml.rels><?xml version="1.0" encoding="UTF-8" standalone="yes"?>
<Relationships xmlns="http://schemas.openxmlformats.org/package/2006/relationships"><Relationship Id="rId2" Type="http://schemas.openxmlformats.org/officeDocument/2006/relationships/image" Target="../media/image17.png" /><Relationship Id="rId1" Type="http://schemas.openxmlformats.org/officeDocument/2006/relationships/slideLayout" Target="../slideLayouts/slideLayout2.xml" /></Relationships>
</file>

<file path=ppt/slides/_rels/slide26.xml.rels><?xml version="1.0" encoding="UTF-8" standalone="yes"?>
<Relationships xmlns="http://schemas.openxmlformats.org/package/2006/relationships"><Relationship Id="rId2" Type="http://schemas.openxmlformats.org/officeDocument/2006/relationships/image" Target="../media/image18.png" /><Relationship Id="rId1" Type="http://schemas.openxmlformats.org/officeDocument/2006/relationships/slideLayout" Target="../slideLayouts/slideLayout3.xml" /></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28.xml.rels><?xml version="1.0" encoding="UTF-8" standalone="yes"?>
<Relationships xmlns="http://schemas.openxmlformats.org/package/2006/relationships"><Relationship Id="rId8" Type="http://schemas.openxmlformats.org/officeDocument/2006/relationships/image" Target="../media/image25.png" /><Relationship Id="rId13" Type="http://schemas.openxmlformats.org/officeDocument/2006/relationships/image" Target="../media/image30.png" /><Relationship Id="rId3" Type="http://schemas.openxmlformats.org/officeDocument/2006/relationships/image" Target="../media/image20.jpg" /><Relationship Id="rId7" Type="http://schemas.openxmlformats.org/officeDocument/2006/relationships/image" Target="../media/image24.png" /><Relationship Id="rId12" Type="http://schemas.openxmlformats.org/officeDocument/2006/relationships/image" Target="../media/image29.png" /><Relationship Id="rId2" Type="http://schemas.openxmlformats.org/officeDocument/2006/relationships/image" Target="../media/image19.jpg" /><Relationship Id="rId1" Type="http://schemas.openxmlformats.org/officeDocument/2006/relationships/slideLayout" Target="../slideLayouts/slideLayout2.xml" /><Relationship Id="rId6" Type="http://schemas.openxmlformats.org/officeDocument/2006/relationships/image" Target="../media/image23.png" /><Relationship Id="rId11" Type="http://schemas.openxmlformats.org/officeDocument/2006/relationships/image" Target="../media/image28.png" /><Relationship Id="rId5" Type="http://schemas.openxmlformats.org/officeDocument/2006/relationships/image" Target="../media/image22.jpg" /><Relationship Id="rId15" Type="http://schemas.openxmlformats.org/officeDocument/2006/relationships/image" Target="../media/image32.png" /><Relationship Id="rId10" Type="http://schemas.openxmlformats.org/officeDocument/2006/relationships/image" Target="../media/image27.png" /><Relationship Id="rId4" Type="http://schemas.openxmlformats.org/officeDocument/2006/relationships/image" Target="../media/image21.jpg" /><Relationship Id="rId9" Type="http://schemas.openxmlformats.org/officeDocument/2006/relationships/image" Target="../media/image26.png" /><Relationship Id="rId14" Type="http://schemas.openxmlformats.org/officeDocument/2006/relationships/image" Target="../media/image31.png" /></Relationships>
</file>

<file path=ppt/slides/_rels/slide29.xml.rels><?xml version="1.0" encoding="UTF-8" standalone="yes"?>
<Relationships xmlns="http://schemas.openxmlformats.org/package/2006/relationships"><Relationship Id="rId3" Type="http://schemas.openxmlformats.org/officeDocument/2006/relationships/chart" Target="../charts/chart5.xml" /><Relationship Id="rId2" Type="http://schemas.openxmlformats.org/officeDocument/2006/relationships/notesSlide" Target="../notesSlides/notesSlide4.xml" /><Relationship Id="rId1" Type="http://schemas.openxmlformats.org/officeDocument/2006/relationships/slideLayout" Target="../slideLayouts/slideLayout2.xml" /></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30.xml.rels><?xml version="1.0" encoding="UTF-8" standalone="yes"?>
<Relationships xmlns="http://schemas.openxmlformats.org/package/2006/relationships"><Relationship Id="rId3" Type="http://schemas.openxmlformats.org/officeDocument/2006/relationships/diagramLayout" Target="../diagrams/layout1.xml" /><Relationship Id="rId2" Type="http://schemas.openxmlformats.org/officeDocument/2006/relationships/diagramData" Target="../diagrams/data1.xml" /><Relationship Id="rId1" Type="http://schemas.openxmlformats.org/officeDocument/2006/relationships/slideLayout" Target="../slideLayouts/slideLayout2.xml" /><Relationship Id="rId6" Type="http://schemas.microsoft.com/office/2007/relationships/diagramDrawing" Target="../diagrams/drawing1.xml" /><Relationship Id="rId5" Type="http://schemas.openxmlformats.org/officeDocument/2006/relationships/diagramColors" Target="../diagrams/colors1.xml" /><Relationship Id="rId4" Type="http://schemas.openxmlformats.org/officeDocument/2006/relationships/diagramQuickStyle" Target="../diagrams/quickStyle1.xml" /></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5.xml" /><Relationship Id="rId1" Type="http://schemas.openxmlformats.org/officeDocument/2006/relationships/slideLayout" Target="../slideLayouts/slideLayout2.xml" /></Relationships>
</file>

<file path=ppt/slides/_rels/slide32.xml.rels><?xml version="1.0" encoding="UTF-8" standalone="yes"?>
<Relationships xmlns="http://schemas.openxmlformats.org/package/2006/relationships"><Relationship Id="rId3" Type="http://schemas.openxmlformats.org/officeDocument/2006/relationships/image" Target="../media/image33.png" /><Relationship Id="rId2" Type="http://schemas.openxmlformats.org/officeDocument/2006/relationships/notesSlide" Target="../notesSlides/notesSlide6.xml" /><Relationship Id="rId1" Type="http://schemas.openxmlformats.org/officeDocument/2006/relationships/slideLayout" Target="../slideLayouts/slideLayout2.xml" /></Relationships>
</file>

<file path=ppt/slides/_rels/slide33.xml.rels><?xml version="1.0" encoding="UTF-8" standalone="yes"?>
<Relationships xmlns="http://schemas.openxmlformats.org/package/2006/relationships"><Relationship Id="rId2" Type="http://schemas.openxmlformats.org/officeDocument/2006/relationships/image" Target="../media/image34.png" /><Relationship Id="rId1" Type="http://schemas.openxmlformats.org/officeDocument/2006/relationships/slideLayout" Target="../slideLayouts/slideLayout2.xml" /></Relationships>
</file>

<file path=ppt/slides/_rels/slide34.xml.rels><?xml version="1.0" encoding="UTF-8" standalone="yes"?>
<Relationships xmlns="http://schemas.openxmlformats.org/package/2006/relationships"><Relationship Id="rId2" Type="http://schemas.openxmlformats.org/officeDocument/2006/relationships/image" Target="../media/image35.png" /><Relationship Id="rId1" Type="http://schemas.openxmlformats.org/officeDocument/2006/relationships/slideLayout" Target="../slideLayouts/slideLayout2.xml" /></Relationships>
</file>

<file path=ppt/slides/_rels/slide35.xml.rels><?xml version="1.0" encoding="UTF-8" standalone="yes"?>
<Relationships xmlns="http://schemas.openxmlformats.org/package/2006/relationships"><Relationship Id="rId2" Type="http://schemas.openxmlformats.org/officeDocument/2006/relationships/image" Target="../media/image36.png" /><Relationship Id="rId1" Type="http://schemas.openxmlformats.org/officeDocument/2006/relationships/slideLayout" Target="../slideLayouts/slideLayout2.xml" /></Relationships>
</file>

<file path=ppt/slides/_rels/slide36.xml.rels><?xml version="1.0" encoding="UTF-8" standalone="yes"?>
<Relationships xmlns="http://schemas.openxmlformats.org/package/2006/relationships"><Relationship Id="rId2" Type="http://schemas.openxmlformats.org/officeDocument/2006/relationships/image" Target="../media/image37.png" /><Relationship Id="rId1" Type="http://schemas.openxmlformats.org/officeDocument/2006/relationships/slideLayout" Target="../slideLayouts/slideLayout2.xml" /></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8.xml.rels><?xml version="1.0" encoding="UTF-8" standalone="yes"?>
<Relationships xmlns="http://schemas.openxmlformats.org/package/2006/relationships"><Relationship Id="rId2" Type="http://schemas.openxmlformats.org/officeDocument/2006/relationships/image" Target="../media/image6.jpeg" /><Relationship Id="rId1" Type="http://schemas.openxmlformats.org/officeDocument/2006/relationships/slideLayout" Target="../slideLayouts/slideLayout6.xml" /></Relationships>
</file>

<file path=ppt/slides/_rels/slide9.xml.rels><?xml version="1.0" encoding="UTF-8" standalone="yes"?>
<Relationships xmlns="http://schemas.openxmlformats.org/package/2006/relationships"><Relationship Id="rId2" Type="http://schemas.openxmlformats.org/officeDocument/2006/relationships/chart" Target="../charts/chart1.xml" /><Relationship Id="rId1" Type="http://schemas.openxmlformats.org/officeDocument/2006/relationships/slideLayout" Target="../slideLayouts/slideLayout5.xml" /></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object 2"/>
          <p:cNvGrpSpPr/>
          <p:nvPr/>
        </p:nvGrpSpPr>
        <p:grpSpPr>
          <a:xfrm>
            <a:off x="0" y="0"/>
            <a:ext cx="9144000" cy="6858000"/>
            <a:chOff x="0" y="0"/>
            <a:chExt cx="9144000" cy="6858000"/>
          </a:xfrm>
        </p:grpSpPr>
        <p:pic>
          <p:nvPicPr>
            <p:cNvPr id="3" name="object 3"/>
            <p:cNvPicPr/>
            <p:nvPr/>
          </p:nvPicPr>
          <p:blipFill>
            <a:blip r:embed="rId2" cstate="print"/>
            <a:stretch>
              <a:fillRect/>
            </a:stretch>
          </p:blipFill>
          <p:spPr>
            <a:xfrm>
              <a:off x="0" y="0"/>
              <a:ext cx="9143998" cy="6857999"/>
            </a:xfrm>
            <a:prstGeom prst="rect">
              <a:avLst/>
            </a:prstGeom>
          </p:spPr>
        </p:pic>
        <p:pic>
          <p:nvPicPr>
            <p:cNvPr id="4" name="object 4"/>
            <p:cNvPicPr/>
            <p:nvPr/>
          </p:nvPicPr>
          <p:blipFill>
            <a:blip r:embed="rId3" cstate="print"/>
            <a:stretch>
              <a:fillRect/>
            </a:stretch>
          </p:blipFill>
          <p:spPr>
            <a:xfrm>
              <a:off x="7982622" y="5278069"/>
              <a:ext cx="1161376" cy="1448371"/>
            </a:xfrm>
            <a:prstGeom prst="rect">
              <a:avLst/>
            </a:prstGeom>
          </p:spPr>
        </p:pic>
        <p:pic>
          <p:nvPicPr>
            <p:cNvPr id="5" name="object 5"/>
            <p:cNvPicPr/>
            <p:nvPr/>
          </p:nvPicPr>
          <p:blipFill>
            <a:blip r:embed="rId4" cstate="print"/>
            <a:stretch>
              <a:fillRect/>
            </a:stretch>
          </p:blipFill>
          <p:spPr>
            <a:xfrm>
              <a:off x="0" y="5814339"/>
              <a:ext cx="4456493" cy="1036256"/>
            </a:xfrm>
            <a:prstGeom prst="rect">
              <a:avLst/>
            </a:prstGeom>
          </p:spPr>
        </p:pic>
      </p:grpSp>
      <p:sp>
        <p:nvSpPr>
          <p:cNvPr id="6" name="object 6"/>
          <p:cNvSpPr txBox="1"/>
          <p:nvPr/>
        </p:nvSpPr>
        <p:spPr>
          <a:xfrm>
            <a:off x="4847857" y="1130934"/>
            <a:ext cx="3590290" cy="3170740"/>
          </a:xfrm>
          <a:prstGeom prst="rect">
            <a:avLst/>
          </a:prstGeom>
        </p:spPr>
        <p:txBody>
          <a:bodyPr vert="horz" wrap="square" lIns="0" tIns="53975" rIns="0" bIns="0" rtlCol="0">
            <a:spAutoFit/>
          </a:bodyPr>
          <a:lstStyle/>
          <a:p>
            <a:pPr marL="359410" marR="350520" algn="ctr">
              <a:lnSpc>
                <a:spcPts val="2100"/>
              </a:lnSpc>
              <a:spcBef>
                <a:spcPts val="425"/>
              </a:spcBef>
            </a:pPr>
            <a:r>
              <a:rPr sz="2000" dirty="0">
                <a:latin typeface="Arial MT"/>
                <a:cs typeface="Arial MT"/>
              </a:rPr>
              <a:t>ANC</a:t>
            </a:r>
            <a:r>
              <a:rPr sz="2000" spc="-20" dirty="0">
                <a:latin typeface="Arial MT"/>
                <a:cs typeface="Arial MT"/>
              </a:rPr>
              <a:t> </a:t>
            </a:r>
            <a:r>
              <a:rPr sz="2000" dirty="0">
                <a:latin typeface="Arial MT"/>
                <a:cs typeface="Arial MT"/>
              </a:rPr>
              <a:t>5</a:t>
            </a:r>
            <a:r>
              <a:rPr sz="1950" baseline="25641" dirty="0">
                <a:latin typeface="Arial MT"/>
                <a:cs typeface="Arial MT"/>
              </a:rPr>
              <a:t>th</a:t>
            </a:r>
            <a:r>
              <a:rPr sz="1950" spc="240" baseline="25641" dirty="0">
                <a:latin typeface="Arial MT"/>
                <a:cs typeface="Arial MT"/>
              </a:rPr>
              <a:t> </a:t>
            </a:r>
            <a:r>
              <a:rPr sz="2000" dirty="0">
                <a:latin typeface="Arial MT"/>
                <a:cs typeface="Arial MT"/>
              </a:rPr>
              <a:t>National</a:t>
            </a:r>
            <a:r>
              <a:rPr sz="2000" spc="-25" dirty="0">
                <a:latin typeface="Arial MT"/>
                <a:cs typeface="Arial MT"/>
              </a:rPr>
              <a:t> </a:t>
            </a:r>
            <a:r>
              <a:rPr sz="2000" spc="-10" dirty="0">
                <a:latin typeface="Arial MT"/>
                <a:cs typeface="Arial MT"/>
              </a:rPr>
              <a:t>General </a:t>
            </a:r>
            <a:r>
              <a:rPr sz="2000" dirty="0">
                <a:latin typeface="Arial MT"/>
                <a:cs typeface="Arial MT"/>
              </a:rPr>
              <a:t>Council</a:t>
            </a:r>
            <a:r>
              <a:rPr sz="2000" spc="-45" dirty="0">
                <a:latin typeface="Arial MT"/>
                <a:cs typeface="Arial MT"/>
              </a:rPr>
              <a:t> </a:t>
            </a:r>
            <a:endParaRPr lang="en-US" sz="2000" spc="-45" dirty="0">
              <a:latin typeface="Arial MT"/>
              <a:cs typeface="Arial MT"/>
            </a:endParaRPr>
          </a:p>
          <a:p>
            <a:pPr marL="359410" marR="350520" algn="ctr">
              <a:lnSpc>
                <a:spcPts val="2100"/>
              </a:lnSpc>
              <a:spcBef>
                <a:spcPts val="425"/>
              </a:spcBef>
            </a:pPr>
            <a:endParaRPr lang="en-ZA" sz="2000" spc="-45" dirty="0">
              <a:latin typeface="Arial MT"/>
              <a:cs typeface="Arial Black"/>
            </a:endParaRPr>
          </a:p>
          <a:p>
            <a:pPr marL="185420" marR="177165" algn="ctr">
              <a:lnSpc>
                <a:spcPts val="2160"/>
              </a:lnSpc>
              <a:spcBef>
                <a:spcPts val="2160"/>
              </a:spcBef>
            </a:pPr>
            <a:endParaRPr lang="en-US" sz="2000" dirty="0">
              <a:latin typeface="Arial Black"/>
              <a:cs typeface="Arial Black"/>
            </a:endParaRPr>
          </a:p>
          <a:p>
            <a:pPr marL="185420" marR="177165" algn="ctr">
              <a:lnSpc>
                <a:spcPts val="2160"/>
              </a:lnSpc>
              <a:spcBef>
                <a:spcPts val="2160"/>
              </a:spcBef>
            </a:pPr>
            <a:r>
              <a:rPr lang="en-ZA" sz="2000" dirty="0">
                <a:latin typeface="Arial Black"/>
                <a:cs typeface="Arial Black"/>
              </a:rPr>
              <a:t>Presentation</a:t>
            </a:r>
            <a:r>
              <a:rPr lang="en-ZA" sz="2000" spc="-60" dirty="0">
                <a:latin typeface="Arial Black"/>
                <a:cs typeface="Arial Black"/>
              </a:rPr>
              <a:t> </a:t>
            </a:r>
            <a:r>
              <a:rPr lang="en-ZA" sz="2000" dirty="0">
                <a:latin typeface="Arial Black"/>
                <a:cs typeface="Arial Black"/>
              </a:rPr>
              <a:t>to</a:t>
            </a:r>
            <a:r>
              <a:rPr lang="en-ZA" sz="2000" spc="-65" dirty="0">
                <a:latin typeface="Arial Black"/>
                <a:cs typeface="Arial Black"/>
              </a:rPr>
              <a:t> </a:t>
            </a:r>
            <a:r>
              <a:rPr lang="en-ZA" sz="2000" spc="-25" dirty="0">
                <a:latin typeface="Arial Black"/>
                <a:cs typeface="Arial Black"/>
              </a:rPr>
              <a:t>the </a:t>
            </a:r>
            <a:r>
              <a:rPr lang="en-ZA" sz="2000" spc="-10" dirty="0">
                <a:latin typeface="Arial Black"/>
                <a:cs typeface="Arial Black"/>
              </a:rPr>
              <a:t>Commissions</a:t>
            </a:r>
            <a:endParaRPr lang="en-ZA" sz="2000" dirty="0">
              <a:latin typeface="Arial Black"/>
              <a:cs typeface="Arial Black"/>
            </a:endParaRPr>
          </a:p>
          <a:p>
            <a:pPr marL="185420" marR="177165" algn="ctr">
              <a:lnSpc>
                <a:spcPts val="2160"/>
              </a:lnSpc>
              <a:spcBef>
                <a:spcPts val="2160"/>
              </a:spcBef>
            </a:pPr>
            <a:r>
              <a:rPr lang="en-US" sz="2000" dirty="0">
                <a:latin typeface="Arial Black"/>
                <a:cs typeface="Arial Black"/>
              </a:rPr>
              <a:t>Gender and Equity</a:t>
            </a:r>
          </a:p>
          <a:p>
            <a:pPr marL="635" algn="ctr">
              <a:lnSpc>
                <a:spcPts val="2190"/>
              </a:lnSpc>
            </a:pPr>
            <a:r>
              <a:rPr lang="en-ZA" sz="2000" spc="-25">
                <a:latin typeface="Arial MT"/>
                <a:cs typeface="Arial MT"/>
              </a:rPr>
              <a:t>10</a:t>
            </a:r>
            <a:r>
              <a:rPr sz="2000" spc="-25">
                <a:latin typeface="Arial MT"/>
                <a:cs typeface="Arial MT"/>
              </a:rPr>
              <a:t> </a:t>
            </a:r>
            <a:r>
              <a:rPr sz="2000" dirty="0">
                <a:latin typeface="Arial MT"/>
                <a:cs typeface="Arial MT"/>
              </a:rPr>
              <a:t>December</a:t>
            </a:r>
            <a:r>
              <a:rPr sz="2000" spc="-40" dirty="0">
                <a:latin typeface="Arial MT"/>
                <a:cs typeface="Arial MT"/>
              </a:rPr>
              <a:t> </a:t>
            </a:r>
            <a:r>
              <a:rPr sz="2000" spc="-20" dirty="0">
                <a:latin typeface="Arial MT"/>
                <a:cs typeface="Arial MT"/>
              </a:rPr>
              <a:t>2025</a:t>
            </a:r>
            <a:endParaRPr sz="2000" dirty="0">
              <a:latin typeface="Arial MT"/>
              <a:cs typeface="Arial MT"/>
            </a:endParaRPr>
          </a:p>
        </p:txBody>
      </p:sp>
      <p:pic>
        <p:nvPicPr>
          <p:cNvPr id="7" name="object 7"/>
          <p:cNvPicPr/>
          <p:nvPr/>
        </p:nvPicPr>
        <p:blipFill>
          <a:blip r:embed="rId5" cstate="print"/>
          <a:stretch>
            <a:fillRect/>
          </a:stretch>
        </p:blipFill>
        <p:spPr>
          <a:xfrm>
            <a:off x="0" y="1545590"/>
            <a:ext cx="4182744" cy="2808604"/>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1">
            <a:extLst>
              <a:ext uri="{FF2B5EF4-FFF2-40B4-BE49-F238E27FC236}">
                <a16:creationId xmlns:a16="http://schemas.microsoft.com/office/drawing/2014/main" id="{6104522C-1120-8FBF-4778-349574D8553B}"/>
              </a:ext>
            </a:extLst>
          </p:cNvPr>
          <p:cNvGraphicFramePr>
            <a:graphicFrameLocks/>
          </p:cNvGraphicFramePr>
          <p:nvPr>
            <p:extLst>
              <p:ext uri="{D42A27DB-BD31-4B8C-83A1-F6EECF244321}">
                <p14:modId xmlns:p14="http://schemas.microsoft.com/office/powerpoint/2010/main" val="2941125848"/>
              </p:ext>
            </p:extLst>
          </p:nvPr>
        </p:nvGraphicFramePr>
        <p:xfrm>
          <a:off x="776828" y="1595570"/>
          <a:ext cx="8138571" cy="4379568"/>
        </p:xfrm>
        <a:graphic>
          <a:graphicData uri="http://schemas.openxmlformats.org/drawingml/2006/chart">
            <c:chart xmlns:c="http://schemas.openxmlformats.org/drawingml/2006/chart" xmlns:r="http://schemas.openxmlformats.org/officeDocument/2006/relationships" r:id="rId2"/>
          </a:graphicData>
        </a:graphic>
      </p:graphicFrame>
      <p:sp>
        <p:nvSpPr>
          <p:cNvPr id="3" name="Rectangle 2">
            <a:extLst>
              <a:ext uri="{FF2B5EF4-FFF2-40B4-BE49-F238E27FC236}">
                <a16:creationId xmlns:a16="http://schemas.microsoft.com/office/drawing/2014/main" id="{DD644364-CCC3-11D2-4F42-ACF881740C67}"/>
              </a:ext>
            </a:extLst>
          </p:cNvPr>
          <p:cNvSpPr/>
          <p:nvPr/>
        </p:nvSpPr>
        <p:spPr>
          <a:xfrm>
            <a:off x="926103" y="1070011"/>
            <a:ext cx="7684498" cy="584775"/>
          </a:xfrm>
          <a:prstGeom prst="rect">
            <a:avLst/>
          </a:prstGeom>
        </p:spPr>
        <p:txBody>
          <a:bodyPr wrap="square">
            <a:spAutoFit/>
          </a:bodyPr>
          <a:lstStyle/>
          <a:p>
            <a:pPr defTabSz="514350">
              <a:defRPr/>
            </a:pPr>
            <a:r>
              <a:rPr lang="en-GB" sz="1600" b="1" dirty="0">
                <a:solidFill>
                  <a:prstClr val="black">
                    <a:lumMod val="65000"/>
                    <a:lumOff val="35000"/>
                  </a:prstClr>
                </a:solidFill>
                <a:latin typeface="Arial" panose="020B0604020202020204" pitchFamily="34" charset="0"/>
                <a:cs typeface="Arial" panose="020B0604020202020204" pitchFamily="34" charset="0"/>
              </a:rPr>
              <a:t>Households without an employed household member by province and sex of household head, 2024 </a:t>
            </a:r>
          </a:p>
        </p:txBody>
      </p:sp>
      <p:sp>
        <p:nvSpPr>
          <p:cNvPr id="4" name="TextBox 78">
            <a:extLst>
              <a:ext uri="{FF2B5EF4-FFF2-40B4-BE49-F238E27FC236}">
                <a16:creationId xmlns:a16="http://schemas.microsoft.com/office/drawing/2014/main" id="{3B8FC305-816C-3E01-F690-4EC9C3FAC505}"/>
              </a:ext>
            </a:extLst>
          </p:cNvPr>
          <p:cNvSpPr txBox="1"/>
          <p:nvPr/>
        </p:nvSpPr>
        <p:spPr>
          <a:xfrm>
            <a:off x="1379179" y="244830"/>
            <a:ext cx="6355984" cy="830997"/>
          </a:xfrm>
          <a:prstGeom prst="rect">
            <a:avLst/>
          </a:prstGeom>
          <a:noFill/>
        </p:spPr>
        <p:txBody>
          <a:bodyPr wrap="square" rtlCol="0">
            <a:spAutoFit/>
          </a:bodyPr>
          <a:lstStyle>
            <a:defPPr>
              <a:defRPr lang="en-US"/>
            </a:defPPr>
            <a:lvl1pPr>
              <a:defRPr sz="2400" b="1">
                <a:latin typeface="Calibri Light" panose="020F0302020204030204" pitchFamily="34" charset="0"/>
                <a:cs typeface="Calibri Light" panose="020F0302020204030204" pitchFamily="34" charset="0"/>
              </a:defRPr>
            </a:lvl1pPr>
          </a:lstStyle>
          <a:p>
            <a:pPr defTabSz="514350">
              <a:defRPr/>
            </a:pPr>
            <a:r>
              <a:rPr lang="en-GB" sz="1600" b="0" dirty="0">
                <a:solidFill>
                  <a:prstClr val="black">
                    <a:lumMod val="65000"/>
                    <a:lumOff val="35000"/>
                  </a:prstClr>
                </a:solidFill>
                <a:latin typeface="Arial" panose="020B0604020202020204" pitchFamily="34" charset="0"/>
                <a:cs typeface="Arial" panose="020B0604020202020204" pitchFamily="34" charset="0"/>
              </a:rPr>
              <a:t>Close to </a:t>
            </a:r>
            <a:r>
              <a:rPr lang="en-GB" sz="1600" dirty="0">
                <a:solidFill>
                  <a:srgbClr val="D26852"/>
                </a:solidFill>
                <a:latin typeface="Arial" panose="020B0604020202020204" pitchFamily="34" charset="0"/>
                <a:cs typeface="Arial" panose="020B0604020202020204" pitchFamily="34" charset="0"/>
              </a:rPr>
              <a:t>half</a:t>
            </a:r>
            <a:r>
              <a:rPr lang="en-GB" sz="1600" b="0" dirty="0">
                <a:solidFill>
                  <a:srgbClr val="D26852"/>
                </a:solidFill>
                <a:latin typeface="Arial" panose="020B0604020202020204" pitchFamily="34" charset="0"/>
                <a:cs typeface="Arial" panose="020B0604020202020204" pitchFamily="34" charset="0"/>
              </a:rPr>
              <a:t> </a:t>
            </a:r>
            <a:r>
              <a:rPr lang="en-GB" sz="1600" dirty="0">
                <a:solidFill>
                  <a:srgbClr val="D26852"/>
                </a:solidFill>
                <a:latin typeface="Arial" panose="020B0604020202020204" pitchFamily="34" charset="0"/>
                <a:cs typeface="Arial" panose="020B0604020202020204" pitchFamily="34" charset="0"/>
              </a:rPr>
              <a:t>of households headed by Women </a:t>
            </a:r>
            <a:r>
              <a:rPr lang="en-GB" sz="1600" dirty="0">
                <a:solidFill>
                  <a:prstClr val="black">
                    <a:lumMod val="65000"/>
                    <a:lumOff val="35000"/>
                  </a:prstClr>
                </a:solidFill>
                <a:latin typeface="Arial" panose="020B0604020202020204" pitchFamily="34" charset="0"/>
                <a:cs typeface="Arial" panose="020B0604020202020204" pitchFamily="34" charset="0"/>
              </a:rPr>
              <a:t>in EC, FS, LP and NW </a:t>
            </a:r>
            <a:r>
              <a:rPr lang="en-GB" sz="1600" dirty="0">
                <a:solidFill>
                  <a:srgbClr val="D26852"/>
                </a:solidFill>
                <a:latin typeface="Arial" panose="020B0604020202020204" pitchFamily="34" charset="0"/>
                <a:cs typeface="Arial" panose="020B0604020202020204" pitchFamily="34" charset="0"/>
              </a:rPr>
              <a:t>do </a:t>
            </a:r>
            <a:r>
              <a:rPr lang="en-GB" sz="1600" i="1" dirty="0">
                <a:solidFill>
                  <a:srgbClr val="D26852"/>
                </a:solidFill>
                <a:latin typeface="Arial" panose="020B0604020202020204" pitchFamily="34" charset="0"/>
                <a:cs typeface="Arial" panose="020B0604020202020204" pitchFamily="34" charset="0"/>
              </a:rPr>
              <a:t>not have an employed household member within the household</a:t>
            </a:r>
          </a:p>
        </p:txBody>
      </p:sp>
      <p:sp>
        <p:nvSpPr>
          <p:cNvPr id="5" name="TextBox 4">
            <a:extLst>
              <a:ext uri="{FF2B5EF4-FFF2-40B4-BE49-F238E27FC236}">
                <a16:creationId xmlns:a16="http://schemas.microsoft.com/office/drawing/2014/main" id="{863611C4-3CA4-182D-E78F-183657205A54}"/>
              </a:ext>
            </a:extLst>
          </p:cNvPr>
          <p:cNvSpPr txBox="1"/>
          <p:nvPr/>
        </p:nvSpPr>
        <p:spPr>
          <a:xfrm>
            <a:off x="4711771" y="2288747"/>
            <a:ext cx="1112561" cy="230832"/>
          </a:xfrm>
          <a:prstGeom prst="rect">
            <a:avLst/>
          </a:prstGeom>
          <a:noFill/>
        </p:spPr>
        <p:txBody>
          <a:bodyPr wrap="square" rtlCol="0">
            <a:spAutoFit/>
          </a:bodyPr>
          <a:lstStyle/>
          <a:p>
            <a:pPr defTabSz="514350">
              <a:defRPr/>
            </a:pPr>
            <a:r>
              <a:rPr lang="en-ZA" sz="900" b="1" dirty="0">
                <a:solidFill>
                  <a:srgbClr val="7F7F7F"/>
                </a:solidFill>
                <a:latin typeface="Segoe UI" panose="020B0502040204020203" pitchFamily="34" charset="0"/>
                <a:cs typeface="Segoe UI" panose="020B0502040204020203" pitchFamily="34" charset="0"/>
              </a:rPr>
              <a:t>Men </a:t>
            </a:r>
          </a:p>
        </p:txBody>
      </p:sp>
      <p:sp>
        <p:nvSpPr>
          <p:cNvPr id="6" name="TextBox 5">
            <a:extLst>
              <a:ext uri="{FF2B5EF4-FFF2-40B4-BE49-F238E27FC236}">
                <a16:creationId xmlns:a16="http://schemas.microsoft.com/office/drawing/2014/main" id="{430A0B7E-D54D-456F-7439-E0BF4524AE32}"/>
              </a:ext>
            </a:extLst>
          </p:cNvPr>
          <p:cNvSpPr txBox="1"/>
          <p:nvPr/>
        </p:nvSpPr>
        <p:spPr>
          <a:xfrm>
            <a:off x="5578159" y="2288747"/>
            <a:ext cx="1112561" cy="230832"/>
          </a:xfrm>
          <a:prstGeom prst="rect">
            <a:avLst/>
          </a:prstGeom>
          <a:noFill/>
        </p:spPr>
        <p:txBody>
          <a:bodyPr wrap="square" rtlCol="0">
            <a:spAutoFit/>
          </a:bodyPr>
          <a:lstStyle/>
          <a:p>
            <a:pPr defTabSz="514350">
              <a:defRPr/>
            </a:pPr>
            <a:r>
              <a:rPr lang="en-ZA" sz="900" b="1" dirty="0">
                <a:solidFill>
                  <a:srgbClr val="D26852"/>
                </a:solidFill>
                <a:latin typeface="Segoe UI" panose="020B0502040204020203" pitchFamily="34" charset="0"/>
                <a:cs typeface="Segoe UI" panose="020B0502040204020203" pitchFamily="34" charset="0"/>
              </a:rPr>
              <a:t>Women</a:t>
            </a:r>
          </a:p>
        </p:txBody>
      </p:sp>
      <p:sp>
        <p:nvSpPr>
          <p:cNvPr id="8" name="TextBox 7">
            <a:extLst>
              <a:ext uri="{FF2B5EF4-FFF2-40B4-BE49-F238E27FC236}">
                <a16:creationId xmlns:a16="http://schemas.microsoft.com/office/drawing/2014/main" id="{D41CEF94-1ABC-8671-E65B-288D6994768A}"/>
              </a:ext>
            </a:extLst>
          </p:cNvPr>
          <p:cNvSpPr txBox="1"/>
          <p:nvPr/>
        </p:nvSpPr>
        <p:spPr>
          <a:xfrm>
            <a:off x="4557170" y="5975138"/>
            <a:ext cx="3810001" cy="307777"/>
          </a:xfrm>
          <a:prstGeom prst="rect">
            <a:avLst/>
          </a:prstGeom>
          <a:noFill/>
        </p:spPr>
        <p:txBody>
          <a:bodyPr wrap="square">
            <a:spAutoFit/>
          </a:bodyPr>
          <a:lstStyle/>
          <a:p>
            <a:pPr defTabSz="514350">
              <a:defRPr/>
            </a:pPr>
            <a:r>
              <a:rPr lang="en-ZA" sz="1400" b="1" dirty="0">
                <a:solidFill>
                  <a:schemeClr val="tx1"/>
                </a:solidFill>
                <a:latin typeface="Arial" panose="020B0604020202020204" pitchFamily="34" charset="0"/>
                <a:cs typeface="Arial" panose="020B0604020202020204" pitchFamily="34" charset="0"/>
              </a:rPr>
              <a:t>Source: General Household Survey 2024</a:t>
            </a:r>
          </a:p>
        </p:txBody>
      </p:sp>
      <p:sp>
        <p:nvSpPr>
          <p:cNvPr id="9" name="Slide Number Placeholder 15">
            <a:extLst>
              <a:ext uri="{FF2B5EF4-FFF2-40B4-BE49-F238E27FC236}">
                <a16:creationId xmlns:a16="http://schemas.microsoft.com/office/drawing/2014/main" id="{A7B2412E-A064-EB8D-2208-1B56BF16D490}"/>
              </a:ext>
            </a:extLst>
          </p:cNvPr>
          <p:cNvSpPr txBox="1">
            <a:spLocks/>
          </p:cNvSpPr>
          <p:nvPr/>
        </p:nvSpPr>
        <p:spPr>
          <a:xfrm>
            <a:off x="4019003" y="5057047"/>
            <a:ext cx="1200150" cy="205383"/>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defTabSz="514350">
              <a:defRPr/>
            </a:pPr>
            <a:fld id="{F3284DE6-A14E-450E-9204-FF7EB28CD8E9}" type="slidenum">
              <a:rPr lang="en-ZA" sz="1013">
                <a:solidFill>
                  <a:prstClr val="white">
                    <a:lumMod val="75000"/>
                  </a:prstClr>
                </a:solidFill>
                <a:latin typeface="Century Gothic" panose="020B0502020202020204" pitchFamily="34" charset="0"/>
              </a:rPr>
              <a:pPr algn="ctr" defTabSz="514350">
                <a:defRPr/>
              </a:pPr>
              <a:t>10</a:t>
            </a:fld>
            <a:endParaRPr lang="en-ZA" sz="1013" dirty="0">
              <a:solidFill>
                <a:prstClr val="white">
                  <a:lumMod val="75000"/>
                </a:prstClr>
              </a:solidFill>
              <a:latin typeface="Century Gothic" panose="020B0502020202020204" pitchFamily="34" charset="0"/>
            </a:endParaRPr>
          </a:p>
        </p:txBody>
      </p:sp>
    </p:spTree>
    <p:extLst>
      <p:ext uri="{BB962C8B-B14F-4D97-AF65-F5344CB8AC3E}">
        <p14:creationId xmlns:p14="http://schemas.microsoft.com/office/powerpoint/2010/main" val="33551783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5823EEA-8C8E-BCEE-90EC-E68E79CF14C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91C42AA-7B07-C2A0-D84E-ADC80CD35030}"/>
              </a:ext>
            </a:extLst>
          </p:cNvPr>
          <p:cNvSpPr>
            <a:spLocks noGrp="1"/>
          </p:cNvSpPr>
          <p:nvPr>
            <p:ph type="title"/>
          </p:nvPr>
        </p:nvSpPr>
        <p:spPr>
          <a:xfrm>
            <a:off x="1176278" y="381000"/>
            <a:ext cx="6858000" cy="706272"/>
          </a:xfrm>
        </p:spPr>
        <p:txBody>
          <a:bodyPr>
            <a:normAutofit/>
          </a:bodyPr>
          <a:lstStyle/>
          <a:p>
            <a:r>
              <a:rPr lang="en-US" b="1" dirty="0">
                <a:latin typeface="Arial Narrow" panose="020B0606020202030204" pitchFamily="34" charset="0"/>
              </a:rPr>
              <a:t>Living Arrangements</a:t>
            </a:r>
            <a:endParaRPr lang="en-ZA" b="1" dirty="0">
              <a:latin typeface="Arial Narrow" panose="020B0606020202030204" pitchFamily="34" charset="0"/>
            </a:endParaRPr>
          </a:p>
        </p:txBody>
      </p:sp>
      <p:pic>
        <p:nvPicPr>
          <p:cNvPr id="4" name="Content Placeholder 3">
            <a:extLst>
              <a:ext uri="{FF2B5EF4-FFF2-40B4-BE49-F238E27FC236}">
                <a16:creationId xmlns:a16="http://schemas.microsoft.com/office/drawing/2014/main" id="{612534CE-E0A1-3711-0CA6-18F5C7C73BBC}"/>
              </a:ext>
            </a:extLst>
          </p:cNvPr>
          <p:cNvPicPr>
            <a:picLocks noGrp="1" noChangeAspect="1"/>
          </p:cNvPicPr>
          <p:nvPr>
            <p:ph idx="1"/>
          </p:nvPr>
        </p:nvPicPr>
        <p:blipFill>
          <a:blip r:embed="rId2"/>
          <a:srcRect l="16923" t="26268" r="17354" b="13798"/>
          <a:stretch>
            <a:fillRect/>
          </a:stretch>
        </p:blipFill>
        <p:spPr>
          <a:xfrm>
            <a:off x="228601" y="1371600"/>
            <a:ext cx="8534400" cy="4481572"/>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303395623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999D746-BDD7-A6E0-8599-4DBC17A5AD1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971216A-8EE8-CF46-061C-53F6D1BDC2A7}"/>
              </a:ext>
            </a:extLst>
          </p:cNvPr>
          <p:cNvSpPr>
            <a:spLocks noGrp="1"/>
          </p:cNvSpPr>
          <p:nvPr>
            <p:ph type="title"/>
          </p:nvPr>
        </p:nvSpPr>
        <p:spPr>
          <a:xfrm>
            <a:off x="1143000" y="304800"/>
            <a:ext cx="6858000" cy="706272"/>
          </a:xfrm>
        </p:spPr>
        <p:txBody>
          <a:bodyPr>
            <a:normAutofit/>
          </a:bodyPr>
          <a:lstStyle/>
          <a:p>
            <a:r>
              <a:rPr lang="en-US" b="1" dirty="0">
                <a:latin typeface="Arial Narrow" panose="020B0606020202030204" pitchFamily="34" charset="0"/>
              </a:rPr>
              <a:t>Women and Health </a:t>
            </a:r>
            <a:endParaRPr lang="en-ZA" b="1" dirty="0">
              <a:latin typeface="Arial Narrow" panose="020B0606020202030204" pitchFamily="34" charset="0"/>
            </a:endParaRPr>
          </a:p>
        </p:txBody>
      </p:sp>
      <p:sp>
        <p:nvSpPr>
          <p:cNvPr id="6" name="Content Placeholder 5">
            <a:extLst>
              <a:ext uri="{FF2B5EF4-FFF2-40B4-BE49-F238E27FC236}">
                <a16:creationId xmlns:a16="http://schemas.microsoft.com/office/drawing/2014/main" id="{4D9D2682-E392-581D-E46A-51FF3CAFEE3B}"/>
              </a:ext>
            </a:extLst>
          </p:cNvPr>
          <p:cNvSpPr>
            <a:spLocks noGrp="1"/>
          </p:cNvSpPr>
          <p:nvPr>
            <p:ph idx="1"/>
          </p:nvPr>
        </p:nvSpPr>
        <p:spPr>
          <a:xfrm>
            <a:off x="228600" y="762000"/>
            <a:ext cx="8394539" cy="5410200"/>
          </a:xfrm>
        </p:spPr>
        <p:txBody>
          <a:bodyPr>
            <a:normAutofit lnSpcReduction="10000"/>
          </a:bodyPr>
          <a:lstStyle/>
          <a:p>
            <a:pPr marL="285750" indent="-285750" algn="just">
              <a:lnSpc>
                <a:spcPct val="150000"/>
              </a:lnSpc>
              <a:buFont typeface="Wingdings" panose="05000000000000000000" pitchFamily="2" charset="2"/>
              <a:buChar char="Ø"/>
            </a:pPr>
            <a:r>
              <a:rPr lang="en-US" sz="2200" b="0" dirty="0">
                <a:latin typeface="Arial" panose="020B0604020202020204" pitchFamily="34" charset="0"/>
                <a:cs typeface="Arial" panose="020B0604020202020204" pitchFamily="34" charset="0"/>
              </a:rPr>
              <a:t>Article 12 of the CEDAW addresses women's health by mandating that states eliminate discrimination in healthcare access and services. </a:t>
            </a:r>
          </a:p>
          <a:p>
            <a:pPr marL="285750" indent="-285750" algn="just">
              <a:lnSpc>
                <a:spcPct val="150000"/>
              </a:lnSpc>
              <a:buFont typeface="Wingdings" panose="05000000000000000000" pitchFamily="2" charset="2"/>
              <a:buChar char="Ø"/>
            </a:pPr>
            <a:r>
              <a:rPr lang="en-US" sz="2200" b="0" dirty="0">
                <a:latin typeface="Arial" panose="020B0604020202020204" pitchFamily="34" charset="0"/>
                <a:cs typeface="Arial" panose="020B0604020202020204" pitchFamily="34" charset="0"/>
              </a:rPr>
              <a:t>This includes ensuring equal access to family planning, primary healthcare, and maternal and reproductive health services, </a:t>
            </a:r>
          </a:p>
          <a:p>
            <a:pPr marL="285750" indent="-285750" algn="just">
              <a:lnSpc>
                <a:spcPct val="150000"/>
              </a:lnSpc>
              <a:buFont typeface="Wingdings" panose="05000000000000000000" pitchFamily="2" charset="2"/>
              <a:buChar char="Ø"/>
            </a:pPr>
            <a:r>
              <a:rPr lang="en-US" sz="2200" b="0" dirty="0">
                <a:latin typeface="Arial" panose="020B0604020202020204" pitchFamily="34" charset="0"/>
                <a:cs typeface="Arial" panose="020B0604020202020204" pitchFamily="34" charset="0"/>
              </a:rPr>
              <a:t>It also requires States Parties to take measures to ensure women's safety and health in the workplace, such as protection for the reproductive function. </a:t>
            </a:r>
          </a:p>
          <a:p>
            <a:pPr marL="285750" indent="-285750" algn="just">
              <a:lnSpc>
                <a:spcPct val="150000"/>
              </a:lnSpc>
              <a:buFont typeface="Wingdings" panose="05000000000000000000" pitchFamily="2" charset="2"/>
              <a:buChar char="Ø"/>
            </a:pPr>
            <a:r>
              <a:rPr lang="en-US" sz="2200" b="0" dirty="0">
                <a:latin typeface="Arial" panose="020B0604020202020204" pitchFamily="34" charset="0"/>
                <a:cs typeface="Arial" panose="020B0604020202020204" pitchFamily="34" charset="0"/>
              </a:rPr>
              <a:t>The Beijing Platform for Action recognizes that women's health is integral to development and requires addressing discriminatory attitudes and structures that limit their access to resources</a:t>
            </a:r>
          </a:p>
          <a:p>
            <a:endParaRPr lang="en-ZA" dirty="0"/>
          </a:p>
        </p:txBody>
      </p:sp>
    </p:spTree>
    <p:extLst>
      <p:ext uri="{BB962C8B-B14F-4D97-AF65-F5344CB8AC3E}">
        <p14:creationId xmlns:p14="http://schemas.microsoft.com/office/powerpoint/2010/main" val="343938882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BAC0CFB-2E6A-6E0F-3D7E-F052631B407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D8914C2-7434-9672-82A7-A7A6C93CF604}"/>
              </a:ext>
            </a:extLst>
          </p:cNvPr>
          <p:cNvSpPr>
            <a:spLocks noGrp="1"/>
          </p:cNvSpPr>
          <p:nvPr>
            <p:ph type="title"/>
          </p:nvPr>
        </p:nvSpPr>
        <p:spPr>
          <a:xfrm>
            <a:off x="990600" y="338609"/>
            <a:ext cx="6858000" cy="706272"/>
          </a:xfrm>
        </p:spPr>
        <p:txBody>
          <a:bodyPr>
            <a:normAutofit/>
          </a:bodyPr>
          <a:lstStyle/>
          <a:p>
            <a:r>
              <a:rPr lang="en-US" dirty="0">
                <a:latin typeface="Arial Narrow" panose="020B0606020202030204" pitchFamily="34" charset="0"/>
              </a:rPr>
              <a:t>Health Indicators</a:t>
            </a:r>
            <a:r>
              <a:rPr lang="en-US" b="1" dirty="0">
                <a:latin typeface="Arial Narrow" panose="020B0606020202030204" pitchFamily="34" charset="0"/>
              </a:rPr>
              <a:t> </a:t>
            </a:r>
            <a:endParaRPr lang="en-ZA" b="1" dirty="0">
              <a:latin typeface="Arial Narrow" panose="020B0606020202030204" pitchFamily="34" charset="0"/>
            </a:endParaRPr>
          </a:p>
        </p:txBody>
      </p:sp>
      <p:sp>
        <p:nvSpPr>
          <p:cNvPr id="6" name="Content Placeholder 5">
            <a:extLst>
              <a:ext uri="{FF2B5EF4-FFF2-40B4-BE49-F238E27FC236}">
                <a16:creationId xmlns:a16="http://schemas.microsoft.com/office/drawing/2014/main" id="{CCF7A215-81A8-88D9-EF59-E3BCDDA6A261}"/>
              </a:ext>
            </a:extLst>
          </p:cNvPr>
          <p:cNvSpPr>
            <a:spLocks noGrp="1"/>
          </p:cNvSpPr>
          <p:nvPr>
            <p:ph idx="1"/>
          </p:nvPr>
        </p:nvSpPr>
        <p:spPr>
          <a:xfrm>
            <a:off x="609600" y="914401"/>
            <a:ext cx="8073342" cy="1415772"/>
          </a:xfrm>
        </p:spPr>
        <p:txBody>
          <a:bodyPr/>
          <a:lstStyle/>
          <a:p>
            <a:pPr marL="342900" indent="-342900" algn="just">
              <a:buFont typeface="Wingdings" panose="05000000000000000000" pitchFamily="2" charset="2"/>
              <a:buChar char="Ø"/>
            </a:pPr>
            <a:r>
              <a:rPr lang="en-US" sz="2400" b="0" dirty="0">
                <a:latin typeface="Arial" panose="020B0604020202020204" pitchFamily="34" charset="0"/>
                <a:cs typeface="Arial" panose="020B0604020202020204" pitchFamily="34" charset="0"/>
              </a:rPr>
              <a:t>Key indicators of concern (with low scores) are highlighted in red. These include HIV prevalence, and feeling safe;</a:t>
            </a:r>
            <a:endParaRPr lang="en-US" dirty="0"/>
          </a:p>
          <a:p>
            <a:endParaRPr lang="en-ZA" dirty="0"/>
          </a:p>
        </p:txBody>
      </p:sp>
      <p:pic>
        <p:nvPicPr>
          <p:cNvPr id="4" name="Picture 3">
            <a:extLst>
              <a:ext uri="{FF2B5EF4-FFF2-40B4-BE49-F238E27FC236}">
                <a16:creationId xmlns:a16="http://schemas.microsoft.com/office/drawing/2014/main" id="{07C5FE3D-124F-9722-AABC-EFFB454EC43F}"/>
              </a:ext>
            </a:extLst>
          </p:cNvPr>
          <p:cNvPicPr>
            <a:picLocks noChangeAspect="1"/>
          </p:cNvPicPr>
          <p:nvPr/>
        </p:nvPicPr>
        <p:blipFill>
          <a:blip r:embed="rId2"/>
          <a:srcRect l="21666" t="21481" r="20834" b="20741"/>
          <a:stretch>
            <a:fillRect/>
          </a:stretch>
        </p:blipFill>
        <p:spPr>
          <a:xfrm>
            <a:off x="379073" y="2015490"/>
            <a:ext cx="8534395" cy="3962399"/>
          </a:xfrm>
          <a:prstGeom prst="rect">
            <a:avLst/>
          </a:prstGeom>
        </p:spPr>
      </p:pic>
    </p:spTree>
    <p:extLst>
      <p:ext uri="{BB962C8B-B14F-4D97-AF65-F5344CB8AC3E}">
        <p14:creationId xmlns:p14="http://schemas.microsoft.com/office/powerpoint/2010/main" val="111915674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7FD0E8B-BEEA-D849-BB10-C3394CAB2C4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02E49A4-EDC2-17B1-B0C7-96F1A7387F5D}"/>
              </a:ext>
            </a:extLst>
          </p:cNvPr>
          <p:cNvSpPr>
            <a:spLocks noGrp="1"/>
          </p:cNvSpPr>
          <p:nvPr>
            <p:ph type="title"/>
          </p:nvPr>
        </p:nvSpPr>
        <p:spPr>
          <a:xfrm>
            <a:off x="990600" y="338609"/>
            <a:ext cx="6858000" cy="706272"/>
          </a:xfrm>
        </p:spPr>
        <p:txBody>
          <a:bodyPr>
            <a:normAutofit/>
          </a:bodyPr>
          <a:lstStyle/>
          <a:p>
            <a:r>
              <a:rPr lang="en-US" b="1" dirty="0">
                <a:latin typeface="Arial Narrow" panose="020B0606020202030204" pitchFamily="34" charset="0"/>
              </a:rPr>
              <a:t>Life Expectancy </a:t>
            </a:r>
            <a:endParaRPr lang="en-ZA" b="1" dirty="0">
              <a:latin typeface="Arial Narrow" panose="020B0606020202030204" pitchFamily="34" charset="0"/>
            </a:endParaRPr>
          </a:p>
        </p:txBody>
      </p:sp>
      <p:sp>
        <p:nvSpPr>
          <p:cNvPr id="6" name="Content Placeholder 5">
            <a:extLst>
              <a:ext uri="{FF2B5EF4-FFF2-40B4-BE49-F238E27FC236}">
                <a16:creationId xmlns:a16="http://schemas.microsoft.com/office/drawing/2014/main" id="{DA8B2F37-769D-1AD0-977D-C1741B00D9A6}"/>
              </a:ext>
            </a:extLst>
          </p:cNvPr>
          <p:cNvSpPr>
            <a:spLocks noGrp="1"/>
          </p:cNvSpPr>
          <p:nvPr>
            <p:ph idx="1"/>
          </p:nvPr>
        </p:nvSpPr>
        <p:spPr>
          <a:xfrm>
            <a:off x="609600" y="914401"/>
            <a:ext cx="8073342" cy="1981200"/>
          </a:xfrm>
        </p:spPr>
        <p:txBody>
          <a:bodyPr/>
          <a:lstStyle/>
          <a:p>
            <a:pPr marL="342900" indent="-342900" algn="just">
              <a:buFont typeface="Wingdings" panose="05000000000000000000" pitchFamily="2" charset="2"/>
              <a:buChar char="Ø"/>
            </a:pPr>
            <a:r>
              <a:rPr lang="en-US" sz="2400" b="0" dirty="0">
                <a:latin typeface="Arial" panose="020B0604020202020204" pitchFamily="34" charset="0"/>
                <a:cs typeface="Arial" panose="020B0604020202020204" pitchFamily="34" charset="0"/>
              </a:rPr>
              <a:t>Life expectancy at birth - average number of years a newborn infant is expected to live if current mortality patterns remain constant throughout its life. </a:t>
            </a:r>
          </a:p>
          <a:p>
            <a:pPr marL="342900" indent="-342900" algn="just">
              <a:buFont typeface="Wingdings" panose="05000000000000000000" pitchFamily="2" charset="2"/>
              <a:buChar char="Ø"/>
            </a:pPr>
            <a:r>
              <a:rPr lang="en-US" sz="2400" b="0" dirty="0">
                <a:latin typeface="Arial" panose="020B0604020202020204" pitchFamily="34" charset="0"/>
                <a:cs typeface="Arial" panose="020B0604020202020204" pitchFamily="34" charset="0"/>
              </a:rPr>
              <a:t>Life expectancy at birth for 2025 is estimated at 64,0 years for males and 69,6 years for females. </a:t>
            </a:r>
          </a:p>
          <a:p>
            <a:endParaRPr lang="en-US" dirty="0"/>
          </a:p>
          <a:p>
            <a:endParaRPr lang="en-ZA" dirty="0"/>
          </a:p>
        </p:txBody>
      </p:sp>
      <p:pic>
        <p:nvPicPr>
          <p:cNvPr id="8" name="Picture 7">
            <a:extLst>
              <a:ext uri="{FF2B5EF4-FFF2-40B4-BE49-F238E27FC236}">
                <a16:creationId xmlns:a16="http://schemas.microsoft.com/office/drawing/2014/main" id="{E0A728A5-4FD5-6065-2DBB-9EFE04FB803B}"/>
              </a:ext>
            </a:extLst>
          </p:cNvPr>
          <p:cNvPicPr>
            <a:picLocks noChangeAspect="1"/>
          </p:cNvPicPr>
          <p:nvPr/>
        </p:nvPicPr>
        <p:blipFill>
          <a:blip r:embed="rId2"/>
          <a:srcRect l="30618" t="27136" r="32371" b="32176"/>
          <a:stretch>
            <a:fillRect/>
          </a:stretch>
        </p:blipFill>
        <p:spPr>
          <a:xfrm>
            <a:off x="27890" y="2722616"/>
            <a:ext cx="8735109" cy="3698298"/>
          </a:xfrm>
          <a:prstGeom prst="rect">
            <a:avLst/>
          </a:prstGeom>
        </p:spPr>
      </p:pic>
    </p:spTree>
    <p:extLst>
      <p:ext uri="{BB962C8B-B14F-4D97-AF65-F5344CB8AC3E}">
        <p14:creationId xmlns:p14="http://schemas.microsoft.com/office/powerpoint/2010/main" val="236928426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AEC5452-A24A-FDF5-2D7B-A11A51F96B9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6A3838C-D094-342E-2003-E52F41E0575E}"/>
              </a:ext>
            </a:extLst>
          </p:cNvPr>
          <p:cNvSpPr>
            <a:spLocks noGrp="1"/>
          </p:cNvSpPr>
          <p:nvPr>
            <p:ph type="title"/>
          </p:nvPr>
        </p:nvSpPr>
        <p:spPr>
          <a:xfrm>
            <a:off x="1214317" y="284332"/>
            <a:ext cx="6858000" cy="706272"/>
          </a:xfrm>
        </p:spPr>
        <p:txBody>
          <a:bodyPr>
            <a:normAutofit/>
          </a:bodyPr>
          <a:lstStyle/>
          <a:p>
            <a:r>
              <a:rPr lang="en-US" b="1" dirty="0">
                <a:latin typeface="Arial Narrow" panose="020B0606020202030204" pitchFamily="34" charset="0"/>
              </a:rPr>
              <a:t>ACCESS TO HEALTH SERVICES </a:t>
            </a:r>
            <a:endParaRPr lang="en-ZA" b="1" dirty="0">
              <a:latin typeface="Arial Narrow" panose="020B0606020202030204" pitchFamily="34" charset="0"/>
            </a:endParaRPr>
          </a:p>
        </p:txBody>
      </p:sp>
      <p:sp>
        <p:nvSpPr>
          <p:cNvPr id="6" name="Content Placeholder 5">
            <a:extLst>
              <a:ext uri="{FF2B5EF4-FFF2-40B4-BE49-F238E27FC236}">
                <a16:creationId xmlns:a16="http://schemas.microsoft.com/office/drawing/2014/main" id="{08AFB65D-7F7D-A41E-5367-5D582511FF2D}"/>
              </a:ext>
            </a:extLst>
          </p:cNvPr>
          <p:cNvSpPr>
            <a:spLocks noGrp="1"/>
          </p:cNvSpPr>
          <p:nvPr>
            <p:ph idx="1"/>
          </p:nvPr>
        </p:nvSpPr>
        <p:spPr>
          <a:xfrm>
            <a:off x="1214317" y="1441227"/>
            <a:ext cx="6552371" cy="615553"/>
          </a:xfrm>
        </p:spPr>
        <p:txBody>
          <a:bodyPr/>
          <a:lstStyle/>
          <a:p>
            <a:endParaRPr lang="en-US" dirty="0"/>
          </a:p>
          <a:p>
            <a:endParaRPr lang="en-ZA" dirty="0"/>
          </a:p>
        </p:txBody>
      </p:sp>
      <p:pic>
        <p:nvPicPr>
          <p:cNvPr id="7" name="Picture 6">
            <a:extLst>
              <a:ext uri="{FF2B5EF4-FFF2-40B4-BE49-F238E27FC236}">
                <a16:creationId xmlns:a16="http://schemas.microsoft.com/office/drawing/2014/main" id="{207E464D-7ECF-C58F-8C5B-D567817A0202}"/>
              </a:ext>
            </a:extLst>
          </p:cNvPr>
          <p:cNvPicPr>
            <a:picLocks noChangeAspect="1"/>
          </p:cNvPicPr>
          <p:nvPr/>
        </p:nvPicPr>
        <p:blipFill>
          <a:blip r:embed="rId2"/>
          <a:srcRect l="11977" t="24057" r="13257" b="11240"/>
          <a:stretch>
            <a:fillRect/>
          </a:stretch>
        </p:blipFill>
        <p:spPr>
          <a:xfrm>
            <a:off x="581630" y="990604"/>
            <a:ext cx="7793718" cy="4426169"/>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158811831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3CE6F79-26C1-AD76-AC8C-F38924853F8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C396130-C336-5580-DFD6-377633AB5A65}"/>
              </a:ext>
            </a:extLst>
          </p:cNvPr>
          <p:cNvSpPr>
            <a:spLocks noGrp="1"/>
          </p:cNvSpPr>
          <p:nvPr>
            <p:ph type="title"/>
          </p:nvPr>
        </p:nvSpPr>
        <p:spPr>
          <a:xfrm>
            <a:off x="1143000" y="381000"/>
            <a:ext cx="6858000" cy="706272"/>
          </a:xfrm>
        </p:spPr>
        <p:txBody>
          <a:bodyPr>
            <a:normAutofit/>
          </a:bodyPr>
          <a:lstStyle/>
          <a:p>
            <a:r>
              <a:rPr lang="en-US" b="1" dirty="0">
                <a:latin typeface="Arial Narrow" panose="020B0606020202030204" pitchFamily="34" charset="0"/>
              </a:rPr>
              <a:t>ACCESS TO HEALTH SERVICES </a:t>
            </a:r>
            <a:endParaRPr lang="en-ZA" b="1" dirty="0">
              <a:latin typeface="Arial Narrow" panose="020B0606020202030204" pitchFamily="34" charset="0"/>
            </a:endParaRPr>
          </a:p>
        </p:txBody>
      </p:sp>
      <p:sp>
        <p:nvSpPr>
          <p:cNvPr id="6" name="Content Placeholder 5">
            <a:extLst>
              <a:ext uri="{FF2B5EF4-FFF2-40B4-BE49-F238E27FC236}">
                <a16:creationId xmlns:a16="http://schemas.microsoft.com/office/drawing/2014/main" id="{9BA2E66A-10E1-8822-36F1-81E770764FD1}"/>
              </a:ext>
            </a:extLst>
          </p:cNvPr>
          <p:cNvSpPr>
            <a:spLocks noGrp="1"/>
          </p:cNvSpPr>
          <p:nvPr>
            <p:ph idx="1"/>
          </p:nvPr>
        </p:nvSpPr>
        <p:spPr>
          <a:xfrm>
            <a:off x="1214317" y="1441227"/>
            <a:ext cx="6552371" cy="615553"/>
          </a:xfrm>
        </p:spPr>
        <p:txBody>
          <a:bodyPr/>
          <a:lstStyle/>
          <a:p>
            <a:endParaRPr lang="en-US" dirty="0"/>
          </a:p>
          <a:p>
            <a:endParaRPr lang="en-ZA" dirty="0"/>
          </a:p>
        </p:txBody>
      </p:sp>
      <p:graphicFrame>
        <p:nvGraphicFramePr>
          <p:cNvPr id="3" name="Chart 2">
            <a:extLst>
              <a:ext uri="{FF2B5EF4-FFF2-40B4-BE49-F238E27FC236}">
                <a16:creationId xmlns:a16="http://schemas.microsoft.com/office/drawing/2014/main" id="{4BED9B5E-1C0F-8264-1EEE-531FBFC8CFE5}"/>
              </a:ext>
            </a:extLst>
          </p:cNvPr>
          <p:cNvGraphicFramePr>
            <a:graphicFrameLocks/>
          </p:cNvGraphicFramePr>
          <p:nvPr>
            <p:extLst>
              <p:ext uri="{D42A27DB-BD31-4B8C-83A1-F6EECF244321}">
                <p14:modId xmlns:p14="http://schemas.microsoft.com/office/powerpoint/2010/main" val="3744362170"/>
              </p:ext>
            </p:extLst>
          </p:nvPr>
        </p:nvGraphicFramePr>
        <p:xfrm>
          <a:off x="208344" y="990600"/>
          <a:ext cx="8620246" cy="50292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41592120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C3903AF-1ADF-A53E-3C3D-15DFED3FBB99}"/>
            </a:ext>
          </a:extLst>
        </p:cNvPr>
        <p:cNvGrpSpPr/>
        <p:nvPr/>
      </p:nvGrpSpPr>
      <p:grpSpPr>
        <a:xfrm>
          <a:off x="0" y="0"/>
          <a:ext cx="0" cy="0"/>
          <a:chOff x="0" y="0"/>
          <a:chExt cx="0" cy="0"/>
        </a:xfrm>
      </p:grpSpPr>
      <p:sp>
        <p:nvSpPr>
          <p:cNvPr id="7" name="TextBox 6">
            <a:extLst>
              <a:ext uri="{FF2B5EF4-FFF2-40B4-BE49-F238E27FC236}">
                <a16:creationId xmlns:a16="http://schemas.microsoft.com/office/drawing/2014/main" id="{63C0B351-EEA4-9AD8-1BEF-26199296BB5E}"/>
              </a:ext>
            </a:extLst>
          </p:cNvPr>
          <p:cNvSpPr txBox="1"/>
          <p:nvPr/>
        </p:nvSpPr>
        <p:spPr>
          <a:xfrm>
            <a:off x="863760" y="381000"/>
            <a:ext cx="7543800" cy="515102"/>
          </a:xfrm>
          <a:prstGeom prst="rect">
            <a:avLst/>
          </a:prstGeom>
        </p:spPr>
        <p:style>
          <a:lnRef idx="2">
            <a:schemeClr val="accent6"/>
          </a:lnRef>
          <a:fillRef idx="1">
            <a:schemeClr val="lt1"/>
          </a:fillRef>
          <a:effectRef idx="0">
            <a:schemeClr val="accent6"/>
          </a:effectRef>
          <a:fontRef idx="minor">
            <a:schemeClr val="dk1"/>
          </a:fontRef>
        </p:style>
        <p:txBody>
          <a:bodyPr vert="horz" lIns="68580" tIns="34290" rIns="68580" bIns="34290" rtlCol="0" anchor="b">
            <a:normAutofit/>
          </a:bodyPr>
          <a:lstStyle/>
          <a:p>
            <a:pPr defTabSz="685800">
              <a:lnSpc>
                <a:spcPct val="85000"/>
              </a:lnSpc>
              <a:spcBef>
                <a:spcPct val="0"/>
              </a:spcBef>
              <a:spcAft>
                <a:spcPts val="450"/>
              </a:spcAft>
            </a:pPr>
            <a:r>
              <a:rPr lang="en-US" b="1" spc="-38" dirty="0">
                <a:solidFill>
                  <a:schemeClr val="tx1">
                    <a:lumMod val="75000"/>
                    <a:lumOff val="25000"/>
                  </a:schemeClr>
                </a:solidFill>
                <a:latin typeface="Arial" panose="020B0604020202020204" pitchFamily="34" charset="0"/>
                <a:ea typeface="+mj-ea"/>
                <a:cs typeface="Arial" panose="020B0604020202020204" pitchFamily="34" charset="0"/>
              </a:rPr>
              <a:t>HIV prevalence by selected age groups, 2002–2025 (MYPE,2025)</a:t>
            </a:r>
          </a:p>
        </p:txBody>
      </p:sp>
      <p:graphicFrame>
        <p:nvGraphicFramePr>
          <p:cNvPr id="4" name="Content Placeholder 3">
            <a:extLst>
              <a:ext uri="{FF2B5EF4-FFF2-40B4-BE49-F238E27FC236}">
                <a16:creationId xmlns:a16="http://schemas.microsoft.com/office/drawing/2014/main" id="{5A3A9968-93CC-96D9-65F4-5DA6ABD58D42}"/>
              </a:ext>
            </a:extLst>
          </p:cNvPr>
          <p:cNvGraphicFramePr>
            <a:graphicFrameLocks noGrp="1"/>
          </p:cNvGraphicFramePr>
          <p:nvPr>
            <p:ph idx="1"/>
            <p:extLst>
              <p:ext uri="{D42A27DB-BD31-4B8C-83A1-F6EECF244321}">
                <p14:modId xmlns:p14="http://schemas.microsoft.com/office/powerpoint/2010/main" val="1599086976"/>
              </p:ext>
            </p:extLst>
          </p:nvPr>
        </p:nvGraphicFramePr>
        <p:xfrm>
          <a:off x="293177" y="990600"/>
          <a:ext cx="8854633" cy="48006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50653376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AF662CB-7BBA-A977-81D0-B3562D0BBE2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F7EDD0F-C702-73AC-3547-16560CE0773B}"/>
              </a:ext>
            </a:extLst>
          </p:cNvPr>
          <p:cNvSpPr>
            <a:spLocks noGrp="1"/>
          </p:cNvSpPr>
          <p:nvPr>
            <p:ph type="title"/>
          </p:nvPr>
        </p:nvSpPr>
        <p:spPr>
          <a:xfrm>
            <a:off x="1143000" y="857250"/>
            <a:ext cx="6858000" cy="706272"/>
          </a:xfrm>
        </p:spPr>
        <p:txBody>
          <a:bodyPr>
            <a:normAutofit/>
          </a:bodyPr>
          <a:lstStyle/>
          <a:p>
            <a:r>
              <a:rPr lang="en-US" b="1" dirty="0">
                <a:latin typeface="Arial Narrow" panose="020B0606020202030204" pitchFamily="34" charset="0"/>
              </a:rPr>
              <a:t>ECONOMIC EMPOWERMENT </a:t>
            </a:r>
            <a:endParaRPr lang="en-ZA" b="1" dirty="0">
              <a:latin typeface="Arial Narrow" panose="020B0606020202030204" pitchFamily="34" charset="0"/>
            </a:endParaRPr>
          </a:p>
        </p:txBody>
      </p:sp>
      <p:sp>
        <p:nvSpPr>
          <p:cNvPr id="3" name="Content Placeholder 2">
            <a:extLst>
              <a:ext uri="{FF2B5EF4-FFF2-40B4-BE49-F238E27FC236}">
                <a16:creationId xmlns:a16="http://schemas.microsoft.com/office/drawing/2014/main" id="{15B743A0-F0D7-82E6-3F1B-DCBF95FAF44B}"/>
              </a:ext>
            </a:extLst>
          </p:cNvPr>
          <p:cNvSpPr>
            <a:spLocks noGrp="1"/>
          </p:cNvSpPr>
          <p:nvPr>
            <p:ph idx="1"/>
          </p:nvPr>
        </p:nvSpPr>
        <p:spPr>
          <a:xfrm>
            <a:off x="322645" y="1818568"/>
            <a:ext cx="8498711" cy="3920258"/>
          </a:xfrm>
        </p:spPr>
        <p:txBody>
          <a:bodyPr>
            <a:noAutofit/>
          </a:bodyPr>
          <a:lstStyle/>
          <a:p>
            <a:pPr algn="just">
              <a:lnSpc>
                <a:spcPct val="150000"/>
              </a:lnSpc>
              <a:buFont typeface="Wingdings" panose="05000000000000000000" pitchFamily="2" charset="2"/>
              <a:buChar char="Ø"/>
            </a:pPr>
            <a:r>
              <a:rPr lang="en-US" sz="1800" dirty="0">
                <a:latin typeface="Arial" panose="020B0604020202020204" pitchFamily="34" charset="0"/>
                <a:cs typeface="Arial" panose="020B0604020202020204" pitchFamily="34" charset="0"/>
              </a:rPr>
              <a:t> Economic empowerment is regarded as a powerful tool against poverty </a:t>
            </a:r>
          </a:p>
          <a:p>
            <a:pPr algn="just">
              <a:lnSpc>
                <a:spcPct val="150000"/>
              </a:lnSpc>
              <a:buFont typeface="Wingdings" panose="05000000000000000000" pitchFamily="2" charset="2"/>
              <a:buChar char="Ø"/>
            </a:pPr>
            <a:r>
              <a:rPr lang="en-US" sz="1800" dirty="0">
                <a:latin typeface="Arial" panose="020B0604020202020204" pitchFamily="34" charset="0"/>
                <a:cs typeface="Arial" panose="020B0604020202020204" pitchFamily="34" charset="0"/>
              </a:rPr>
              <a:t>Employment or running a business provides individuals with a strong sense of economic independence, enabling them to contribute to the household’s welfare. </a:t>
            </a:r>
          </a:p>
          <a:p>
            <a:pPr algn="just">
              <a:lnSpc>
                <a:spcPct val="150000"/>
              </a:lnSpc>
              <a:buFont typeface="Wingdings" panose="05000000000000000000" pitchFamily="2" charset="2"/>
              <a:buChar char="Ø"/>
            </a:pPr>
            <a:r>
              <a:rPr lang="en-US" sz="1800" dirty="0">
                <a:latin typeface="Arial" panose="020B0604020202020204" pitchFamily="34" charset="0"/>
                <a:cs typeface="Arial" panose="020B0604020202020204" pitchFamily="34" charset="0"/>
              </a:rPr>
              <a:t>The participation of females in the economy is vital as it gives them access and control over resources and enables them to earn income to support their households.</a:t>
            </a:r>
          </a:p>
          <a:p>
            <a:pPr algn="just">
              <a:lnSpc>
                <a:spcPct val="150000"/>
              </a:lnSpc>
              <a:buFont typeface="Wingdings" panose="05000000000000000000" pitchFamily="2" charset="2"/>
              <a:buChar char="Ø"/>
            </a:pPr>
            <a:r>
              <a:rPr lang="en-US" sz="1800" dirty="0">
                <a:latin typeface="Arial" panose="020B0604020202020204" pitchFamily="34" charset="0"/>
                <a:cs typeface="Arial" panose="020B0604020202020204" pitchFamily="34" charset="0"/>
              </a:rPr>
              <a:t>However, some studies suggest that if there are existing gender gaps in accessing economic opportunities, the quality and quantity of the labour supply will be distorted and inefficient, negatively affecting productivity and economic growth. </a:t>
            </a:r>
          </a:p>
        </p:txBody>
      </p:sp>
    </p:spTree>
    <p:extLst>
      <p:ext uri="{BB962C8B-B14F-4D97-AF65-F5344CB8AC3E}">
        <p14:creationId xmlns:p14="http://schemas.microsoft.com/office/powerpoint/2010/main" val="92642439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598074D-8242-AE29-05DE-C7A8CB39CE6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D66DF90-950B-05F1-9688-18F61C662436}"/>
              </a:ext>
            </a:extLst>
          </p:cNvPr>
          <p:cNvSpPr>
            <a:spLocks noGrp="1"/>
          </p:cNvSpPr>
          <p:nvPr>
            <p:ph type="title"/>
          </p:nvPr>
        </p:nvSpPr>
        <p:spPr>
          <a:xfrm>
            <a:off x="1143000" y="457200"/>
            <a:ext cx="6858000" cy="706272"/>
          </a:xfrm>
        </p:spPr>
        <p:txBody>
          <a:bodyPr>
            <a:normAutofit/>
          </a:bodyPr>
          <a:lstStyle/>
          <a:p>
            <a:r>
              <a:rPr lang="en-US" b="1" dirty="0">
                <a:latin typeface="Arial Narrow" panose="020B0606020202030204" pitchFamily="34" charset="0"/>
              </a:rPr>
              <a:t>ECONOMIC EMPOWERMENT </a:t>
            </a:r>
            <a:endParaRPr lang="en-ZA" b="1" dirty="0">
              <a:latin typeface="Arial Narrow" panose="020B0606020202030204" pitchFamily="34" charset="0"/>
            </a:endParaRPr>
          </a:p>
        </p:txBody>
      </p:sp>
      <p:pic>
        <p:nvPicPr>
          <p:cNvPr id="7" name="Picture 6">
            <a:extLst>
              <a:ext uri="{FF2B5EF4-FFF2-40B4-BE49-F238E27FC236}">
                <a16:creationId xmlns:a16="http://schemas.microsoft.com/office/drawing/2014/main" id="{F7A923DF-F396-3CF1-A8C0-2F162DB4E988}"/>
              </a:ext>
            </a:extLst>
          </p:cNvPr>
          <p:cNvPicPr>
            <a:picLocks noChangeAspect="1"/>
          </p:cNvPicPr>
          <p:nvPr/>
        </p:nvPicPr>
        <p:blipFill>
          <a:blip r:embed="rId2"/>
          <a:srcRect l="12500" t="30741" r="12500" b="18889"/>
          <a:stretch>
            <a:fillRect/>
          </a:stretch>
        </p:blipFill>
        <p:spPr>
          <a:xfrm>
            <a:off x="437029" y="1428750"/>
            <a:ext cx="8269941" cy="4210050"/>
          </a:xfrm>
          <a:prstGeom prst="rect">
            <a:avLst/>
          </a:prstGeom>
        </p:spPr>
      </p:pic>
    </p:spTree>
    <p:extLst>
      <p:ext uri="{BB962C8B-B14F-4D97-AF65-F5344CB8AC3E}">
        <p14:creationId xmlns:p14="http://schemas.microsoft.com/office/powerpoint/2010/main" val="39658091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25D5A63-5AD2-B9BF-9BF4-CC8F0C1ABC7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FE2546D-2F47-4EEF-8C48-5F300A61C7D7}"/>
              </a:ext>
            </a:extLst>
          </p:cNvPr>
          <p:cNvSpPr>
            <a:spLocks noGrp="1"/>
          </p:cNvSpPr>
          <p:nvPr>
            <p:ph type="title"/>
          </p:nvPr>
        </p:nvSpPr>
        <p:spPr>
          <a:xfrm>
            <a:off x="1143001" y="857251"/>
            <a:ext cx="6552371" cy="419506"/>
          </a:xfrm>
        </p:spPr>
        <p:txBody>
          <a:bodyPr>
            <a:noAutofit/>
          </a:bodyPr>
          <a:lstStyle/>
          <a:p>
            <a:pPr algn="ctr">
              <a:lnSpc>
                <a:spcPct val="115000"/>
              </a:lnSpc>
              <a:spcAft>
                <a:spcPts val="750"/>
              </a:spcAft>
            </a:pPr>
            <a:r>
              <a:rPr lang="en-US" sz="2400" dirty="0">
                <a:latin typeface="Arial Narrow" panose="020B0606020202030204" pitchFamily="34" charset="0"/>
                <a:ea typeface="Calibri" panose="020F0502020204030204" pitchFamily="34" charset="0"/>
                <a:cs typeface="Times New Roman" panose="02020603050405020304" pitchFamily="18" charset="0"/>
              </a:rPr>
              <a:t>PURPOSE </a:t>
            </a:r>
            <a:endParaRPr lang="en-ZA" sz="2400" dirty="0">
              <a:latin typeface="Calibri" panose="020F0502020204030204" pitchFamily="34" charset="0"/>
              <a:ea typeface="Calibri" panose="020F0502020204030204" pitchFamily="34" charset="0"/>
              <a:cs typeface="Times New Roman" panose="02020603050405020304" pitchFamily="18" charset="0"/>
            </a:endParaRPr>
          </a:p>
        </p:txBody>
      </p:sp>
      <p:sp>
        <p:nvSpPr>
          <p:cNvPr id="4" name="Oval 3">
            <a:extLst>
              <a:ext uri="{FF2B5EF4-FFF2-40B4-BE49-F238E27FC236}">
                <a16:creationId xmlns:a16="http://schemas.microsoft.com/office/drawing/2014/main" id="{0A99399C-954C-1F82-2CF2-8ADF15DE40A4}"/>
              </a:ext>
            </a:extLst>
          </p:cNvPr>
          <p:cNvSpPr/>
          <p:nvPr/>
        </p:nvSpPr>
        <p:spPr>
          <a:xfrm>
            <a:off x="1998484" y="1847065"/>
            <a:ext cx="5392874" cy="2806831"/>
          </a:xfrm>
          <a:prstGeom prst="ellipse">
            <a:avLst/>
          </a:prstGeom>
          <a:solidFill>
            <a:srgbClr val="92D050"/>
          </a:solidFill>
          <a:ln>
            <a:solidFill>
              <a:schemeClr val="accent1"/>
            </a:solidFill>
          </a:ln>
        </p:spPr>
        <p:style>
          <a:lnRef idx="2">
            <a:schemeClr val="accent3">
              <a:shade val="15000"/>
            </a:schemeClr>
          </a:lnRef>
          <a:fillRef idx="1">
            <a:schemeClr val="accent3"/>
          </a:fillRef>
          <a:effectRef idx="0">
            <a:schemeClr val="accent3"/>
          </a:effectRef>
          <a:fontRef idx="minor">
            <a:schemeClr val="lt1"/>
          </a:fontRef>
        </p:style>
        <p:txBody>
          <a:bodyPr rtlCol="0" anchor="ctr"/>
          <a:lstStyle/>
          <a:p>
            <a:pPr algn="ctr"/>
            <a:r>
              <a:rPr lang="en-US" b="1" spc="8" dirty="0">
                <a:solidFill>
                  <a:schemeClr val="tx1"/>
                </a:solidFill>
                <a:latin typeface="Arial Narrow" panose="020B0606020202030204" pitchFamily="34" charset="0"/>
                <a:cs typeface="Times New Roman" panose="02020603050405020304" pitchFamily="18" charset="0"/>
              </a:rPr>
              <a:t>Provide highlights on the status of women in South Africa through data and statistics</a:t>
            </a:r>
            <a:endParaRPr lang="en-ZA" dirty="0">
              <a:solidFill>
                <a:schemeClr val="tx1"/>
              </a:solidFill>
            </a:endParaRPr>
          </a:p>
          <a:p>
            <a:pPr algn="ctr"/>
            <a:r>
              <a:rPr lang="en-US" dirty="0">
                <a:solidFill>
                  <a:sysClr val="windowText" lastClr="000000"/>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39554104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99FAFF9-413E-6097-7591-D1B167FD1E5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90F70C3-37CD-1983-F0C2-2BDFBFB8B427}"/>
              </a:ext>
            </a:extLst>
          </p:cNvPr>
          <p:cNvSpPr>
            <a:spLocks noGrp="1"/>
          </p:cNvSpPr>
          <p:nvPr>
            <p:ph type="title"/>
          </p:nvPr>
        </p:nvSpPr>
        <p:spPr>
          <a:xfrm>
            <a:off x="1143000" y="457200"/>
            <a:ext cx="6858000" cy="706272"/>
          </a:xfrm>
        </p:spPr>
        <p:txBody>
          <a:bodyPr>
            <a:normAutofit/>
          </a:bodyPr>
          <a:lstStyle/>
          <a:p>
            <a:r>
              <a:rPr lang="en-US" b="1" dirty="0">
                <a:latin typeface="Arial Narrow" panose="020B0606020202030204" pitchFamily="34" charset="0"/>
              </a:rPr>
              <a:t>ECONOMIC EMPOWERMENT </a:t>
            </a:r>
            <a:endParaRPr lang="en-ZA" b="1" dirty="0">
              <a:latin typeface="Arial Narrow" panose="020B0606020202030204" pitchFamily="34" charset="0"/>
            </a:endParaRPr>
          </a:p>
        </p:txBody>
      </p:sp>
      <p:pic>
        <p:nvPicPr>
          <p:cNvPr id="4" name="Picture 3">
            <a:extLst>
              <a:ext uri="{FF2B5EF4-FFF2-40B4-BE49-F238E27FC236}">
                <a16:creationId xmlns:a16="http://schemas.microsoft.com/office/drawing/2014/main" id="{ABF4714E-689D-79F1-84EF-A58FFC91ED19}"/>
              </a:ext>
            </a:extLst>
          </p:cNvPr>
          <p:cNvPicPr>
            <a:picLocks noChangeAspect="1"/>
          </p:cNvPicPr>
          <p:nvPr/>
        </p:nvPicPr>
        <p:blipFill>
          <a:blip r:embed="rId2"/>
          <a:srcRect l="12500" t="20371" r="13333" b="29259"/>
          <a:stretch>
            <a:fillRect/>
          </a:stretch>
        </p:blipFill>
        <p:spPr>
          <a:xfrm>
            <a:off x="152401" y="1163472"/>
            <a:ext cx="8686800" cy="4856328"/>
          </a:xfrm>
          <a:prstGeom prst="rect">
            <a:avLst/>
          </a:prstGeom>
        </p:spPr>
      </p:pic>
    </p:spTree>
    <p:extLst>
      <p:ext uri="{BB962C8B-B14F-4D97-AF65-F5344CB8AC3E}">
        <p14:creationId xmlns:p14="http://schemas.microsoft.com/office/powerpoint/2010/main" val="69222500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EF5156-1735-4F0C-86DE-82DA3D845BC4}"/>
              </a:ext>
            </a:extLst>
          </p:cNvPr>
          <p:cNvSpPr>
            <a:spLocks noGrp="1"/>
          </p:cNvSpPr>
          <p:nvPr>
            <p:ph type="title"/>
          </p:nvPr>
        </p:nvSpPr>
        <p:spPr>
          <a:xfrm>
            <a:off x="1143000" y="868068"/>
            <a:ext cx="6858000" cy="462482"/>
          </a:xfrm>
        </p:spPr>
        <p:txBody>
          <a:bodyPr>
            <a:normAutofit/>
          </a:bodyPr>
          <a:lstStyle/>
          <a:p>
            <a:pPr algn="ctr"/>
            <a:r>
              <a:rPr lang="en-US" b="1" dirty="0"/>
              <a:t>Labour Force Participation</a:t>
            </a:r>
          </a:p>
        </p:txBody>
      </p:sp>
      <p:sp>
        <p:nvSpPr>
          <p:cNvPr id="4" name="Footer Placeholder 3">
            <a:extLst>
              <a:ext uri="{FF2B5EF4-FFF2-40B4-BE49-F238E27FC236}">
                <a16:creationId xmlns:a16="http://schemas.microsoft.com/office/drawing/2014/main" id="{D3417A34-BCFE-410D-9C5C-BF5D1592838B}"/>
              </a:ext>
            </a:extLst>
          </p:cNvPr>
          <p:cNvSpPr>
            <a:spLocks noGrp="1"/>
          </p:cNvSpPr>
          <p:nvPr>
            <p:ph type="ftr" sz="quarter" idx="11"/>
          </p:nvPr>
        </p:nvSpPr>
        <p:spPr>
          <a:xfrm>
            <a:off x="3686185" y="6459785"/>
            <a:ext cx="4822804" cy="365125"/>
          </a:xfrm>
          <a:prstGeom prst="rect">
            <a:avLst/>
          </a:prstGeom>
        </p:spPr>
        <p:txBody>
          <a:bodyPr vert="horz" lIns="91440" tIns="45720" rIns="91440" bIns="45720" rtlCol="0" anchor="ctr"/>
          <a:lstStyle>
            <a:defPPr>
              <a:defRPr lang="en-US"/>
            </a:defPPr>
            <a:lvl1pPr marL="0" algn="ctr" defTabSz="457200" rtl="0" eaLnBrk="1" latinLnBrk="0" hangingPunct="1">
              <a:defRPr sz="900" kern="1200" cap="all" baseline="0">
                <a:solidFill>
                  <a:srgbClr val="FFFFFF"/>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defRPr/>
            </a:pPr>
            <a:endParaRPr lang="en-US" dirty="0"/>
          </a:p>
        </p:txBody>
      </p:sp>
      <p:sp>
        <p:nvSpPr>
          <p:cNvPr id="5" name="Slide Number Placeholder 4">
            <a:extLst>
              <a:ext uri="{FF2B5EF4-FFF2-40B4-BE49-F238E27FC236}">
                <a16:creationId xmlns:a16="http://schemas.microsoft.com/office/drawing/2014/main" id="{8CE41BEC-EE82-420E-95BC-2B38AE19EECA}"/>
              </a:ext>
            </a:extLst>
          </p:cNvPr>
          <p:cNvSpPr>
            <a:spLocks noGrp="1"/>
          </p:cNvSpPr>
          <p:nvPr>
            <p:ph type="sldNum" sz="quarter" idx="4294967295"/>
          </p:nvPr>
        </p:nvSpPr>
        <p:spPr>
          <a:xfrm>
            <a:off x="6583680" y="6377940"/>
            <a:ext cx="2103120" cy="276999"/>
          </a:xfrm>
        </p:spPr>
        <p:txBody>
          <a:bodyPr/>
          <a:lstStyle/>
          <a:p>
            <a:fld id="{7199FE57-B04B-4B7C-816D-A15AF53620B8}" type="slidenum">
              <a:rPr lang="en-US" smtClean="0"/>
              <a:pPr/>
              <a:t>21</a:t>
            </a:fld>
            <a:endParaRPr lang="en-US" dirty="0"/>
          </a:p>
        </p:txBody>
      </p:sp>
      <p:pic>
        <p:nvPicPr>
          <p:cNvPr id="6" name="Picture 5">
            <a:extLst>
              <a:ext uri="{FF2B5EF4-FFF2-40B4-BE49-F238E27FC236}">
                <a16:creationId xmlns:a16="http://schemas.microsoft.com/office/drawing/2014/main" id="{93721AA7-196E-2E52-DC59-5C748F67B5F8}"/>
              </a:ext>
            </a:extLst>
          </p:cNvPr>
          <p:cNvPicPr>
            <a:picLocks noChangeAspect="1"/>
          </p:cNvPicPr>
          <p:nvPr/>
        </p:nvPicPr>
        <p:blipFill>
          <a:blip r:embed="rId3"/>
          <a:srcRect l="9510" t="16971" r="9510" b="11918"/>
          <a:stretch>
            <a:fillRect/>
          </a:stretch>
        </p:blipFill>
        <p:spPr>
          <a:xfrm>
            <a:off x="89129" y="1586455"/>
            <a:ext cx="8860996" cy="3975904"/>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29709500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3E56527-267A-2D4B-27CD-06C26A5C485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37740A8-9B95-8D44-2F2D-D580C60F5FE4}"/>
              </a:ext>
            </a:extLst>
          </p:cNvPr>
          <p:cNvSpPr>
            <a:spLocks noGrp="1"/>
          </p:cNvSpPr>
          <p:nvPr>
            <p:ph type="title"/>
          </p:nvPr>
        </p:nvSpPr>
        <p:spPr>
          <a:xfrm>
            <a:off x="1143000" y="743863"/>
            <a:ext cx="6858000" cy="462482"/>
          </a:xfrm>
        </p:spPr>
        <p:txBody>
          <a:bodyPr>
            <a:normAutofit/>
          </a:bodyPr>
          <a:lstStyle/>
          <a:p>
            <a:pPr algn="ctr"/>
            <a:r>
              <a:rPr lang="en-US" b="1" dirty="0"/>
              <a:t>UNEMPLOYMENT</a:t>
            </a:r>
          </a:p>
        </p:txBody>
      </p:sp>
      <p:sp>
        <p:nvSpPr>
          <p:cNvPr id="5" name="Slide Number Placeholder 4">
            <a:extLst>
              <a:ext uri="{FF2B5EF4-FFF2-40B4-BE49-F238E27FC236}">
                <a16:creationId xmlns:a16="http://schemas.microsoft.com/office/drawing/2014/main" id="{EAC3CCEC-0EE6-CFB7-AAC9-F45FF6D09AE1}"/>
              </a:ext>
            </a:extLst>
          </p:cNvPr>
          <p:cNvSpPr>
            <a:spLocks noGrp="1"/>
          </p:cNvSpPr>
          <p:nvPr>
            <p:ph type="sldNum" sz="quarter" idx="4294967295"/>
          </p:nvPr>
        </p:nvSpPr>
        <p:spPr>
          <a:xfrm>
            <a:off x="6583680" y="6377940"/>
            <a:ext cx="2103120" cy="276999"/>
          </a:xfrm>
        </p:spPr>
        <p:txBody>
          <a:bodyPr/>
          <a:lstStyle/>
          <a:p>
            <a:fld id="{7199FE57-B04B-4B7C-816D-A15AF53620B8}" type="slidenum">
              <a:rPr lang="en-US" smtClean="0"/>
              <a:pPr/>
              <a:t>22</a:t>
            </a:fld>
            <a:endParaRPr lang="en-US" dirty="0"/>
          </a:p>
        </p:txBody>
      </p:sp>
      <p:pic>
        <p:nvPicPr>
          <p:cNvPr id="9" name="Picture 8">
            <a:extLst>
              <a:ext uri="{FF2B5EF4-FFF2-40B4-BE49-F238E27FC236}">
                <a16:creationId xmlns:a16="http://schemas.microsoft.com/office/drawing/2014/main" id="{7E64E630-37E0-E13D-A45A-EA6F0F411045}"/>
              </a:ext>
            </a:extLst>
          </p:cNvPr>
          <p:cNvPicPr>
            <a:picLocks noChangeAspect="1"/>
          </p:cNvPicPr>
          <p:nvPr/>
        </p:nvPicPr>
        <p:blipFill>
          <a:blip r:embed="rId3"/>
          <a:srcRect l="13726" t="22027" r="13627" b="14008"/>
          <a:stretch>
            <a:fillRect/>
          </a:stretch>
        </p:blipFill>
        <p:spPr>
          <a:xfrm>
            <a:off x="538223" y="1430198"/>
            <a:ext cx="8394539" cy="4048038"/>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233287031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4E7BF4-FC49-F541-930F-A42ED35052FD}"/>
              </a:ext>
            </a:extLst>
          </p:cNvPr>
          <p:cNvSpPr>
            <a:spLocks noGrp="1"/>
          </p:cNvSpPr>
          <p:nvPr>
            <p:ph type="title"/>
          </p:nvPr>
        </p:nvSpPr>
        <p:spPr>
          <a:xfrm>
            <a:off x="1295400" y="509808"/>
            <a:ext cx="6857999" cy="347442"/>
          </a:xfrm>
        </p:spPr>
        <p:txBody>
          <a:bodyPr>
            <a:noAutofit/>
          </a:bodyPr>
          <a:lstStyle/>
          <a:p>
            <a:pPr algn="ctr"/>
            <a:r>
              <a:rPr lang="en-US" sz="2100" dirty="0">
                <a:latin typeface="Arial Narrow" panose="020B0606020202030204" pitchFamily="34" charset="0"/>
              </a:rPr>
              <a:t>INFORMAL BUSINESS</a:t>
            </a:r>
          </a:p>
        </p:txBody>
      </p:sp>
      <p:pic>
        <p:nvPicPr>
          <p:cNvPr id="4" name="Picture 3">
            <a:extLst>
              <a:ext uri="{FF2B5EF4-FFF2-40B4-BE49-F238E27FC236}">
                <a16:creationId xmlns:a16="http://schemas.microsoft.com/office/drawing/2014/main" id="{28F26BFD-018A-9B8B-75B2-189B3DDB33D9}"/>
              </a:ext>
            </a:extLst>
          </p:cNvPr>
          <p:cNvPicPr>
            <a:picLocks noChangeAspect="1"/>
          </p:cNvPicPr>
          <p:nvPr/>
        </p:nvPicPr>
        <p:blipFill>
          <a:blip r:embed="rId2"/>
          <a:srcRect b="13549"/>
          <a:stretch>
            <a:fillRect/>
          </a:stretch>
        </p:blipFill>
        <p:spPr>
          <a:xfrm>
            <a:off x="76200" y="868680"/>
            <a:ext cx="8622479" cy="5151120"/>
          </a:xfrm>
          <a:prstGeom prst="rect">
            <a:avLst/>
          </a:prstGeom>
        </p:spPr>
      </p:pic>
    </p:spTree>
    <p:extLst>
      <p:ext uri="{BB962C8B-B14F-4D97-AF65-F5344CB8AC3E}">
        <p14:creationId xmlns:p14="http://schemas.microsoft.com/office/powerpoint/2010/main" val="403449823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9A6CB30-9BD3-21FF-58D8-4E767E7AFD4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097FEC6-718A-B18B-E7E9-C94708D4135C}"/>
              </a:ext>
            </a:extLst>
          </p:cNvPr>
          <p:cNvSpPr>
            <a:spLocks noGrp="1"/>
          </p:cNvSpPr>
          <p:nvPr>
            <p:ph type="title"/>
          </p:nvPr>
        </p:nvSpPr>
        <p:spPr>
          <a:xfrm>
            <a:off x="1295400" y="509808"/>
            <a:ext cx="6857999" cy="347442"/>
          </a:xfrm>
        </p:spPr>
        <p:txBody>
          <a:bodyPr>
            <a:noAutofit/>
          </a:bodyPr>
          <a:lstStyle/>
          <a:p>
            <a:pPr algn="ctr"/>
            <a:r>
              <a:rPr lang="en-US" dirty="0">
                <a:latin typeface="Arial Narrow" panose="020B0606020202030204" pitchFamily="34" charset="0"/>
              </a:rPr>
              <a:t>Procurement Spend Database for WYPD Owned Businesses </a:t>
            </a:r>
          </a:p>
        </p:txBody>
      </p:sp>
      <p:pic>
        <p:nvPicPr>
          <p:cNvPr id="5" name="Picture 4">
            <a:extLst>
              <a:ext uri="{FF2B5EF4-FFF2-40B4-BE49-F238E27FC236}">
                <a16:creationId xmlns:a16="http://schemas.microsoft.com/office/drawing/2014/main" id="{F4C7A98E-D6F0-CFF5-EDCA-B2AC11EE02B3}"/>
              </a:ext>
            </a:extLst>
          </p:cNvPr>
          <p:cNvPicPr>
            <a:picLocks noChangeAspect="1"/>
          </p:cNvPicPr>
          <p:nvPr/>
        </p:nvPicPr>
        <p:blipFill>
          <a:blip r:embed="rId2"/>
          <a:srcRect l="14166" t="8519" r="15000" b="14444"/>
          <a:stretch>
            <a:fillRect/>
          </a:stretch>
        </p:blipFill>
        <p:spPr>
          <a:xfrm>
            <a:off x="321503" y="857250"/>
            <a:ext cx="8441497" cy="5314950"/>
          </a:xfrm>
          <a:prstGeom prst="rect">
            <a:avLst/>
          </a:prstGeom>
        </p:spPr>
      </p:pic>
    </p:spTree>
    <p:extLst>
      <p:ext uri="{BB962C8B-B14F-4D97-AF65-F5344CB8AC3E}">
        <p14:creationId xmlns:p14="http://schemas.microsoft.com/office/powerpoint/2010/main" val="112233376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668EB0B-538A-05B8-932D-935FC467E6C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B8E8001-8366-146E-EB1E-18C879960EC1}"/>
              </a:ext>
            </a:extLst>
          </p:cNvPr>
          <p:cNvSpPr>
            <a:spLocks noGrp="1"/>
          </p:cNvSpPr>
          <p:nvPr>
            <p:ph type="title"/>
          </p:nvPr>
        </p:nvSpPr>
        <p:spPr>
          <a:xfrm>
            <a:off x="1143001" y="899371"/>
            <a:ext cx="6857999" cy="347442"/>
          </a:xfrm>
        </p:spPr>
        <p:txBody>
          <a:bodyPr>
            <a:noAutofit/>
          </a:bodyPr>
          <a:lstStyle/>
          <a:p>
            <a:pPr algn="ctr"/>
            <a:r>
              <a:rPr lang="en-US" sz="2100" dirty="0">
                <a:latin typeface="Arial Narrow" panose="020B0606020202030204" pitchFamily="34" charset="0"/>
              </a:rPr>
              <a:t>EMPLOYMENT</a:t>
            </a:r>
          </a:p>
        </p:txBody>
      </p:sp>
      <p:pic>
        <p:nvPicPr>
          <p:cNvPr id="5" name="Picture 4">
            <a:extLst>
              <a:ext uri="{FF2B5EF4-FFF2-40B4-BE49-F238E27FC236}">
                <a16:creationId xmlns:a16="http://schemas.microsoft.com/office/drawing/2014/main" id="{6224E279-C09A-E21D-D043-AC84B5F1D1C3}"/>
              </a:ext>
            </a:extLst>
          </p:cNvPr>
          <p:cNvPicPr>
            <a:picLocks noChangeAspect="1"/>
          </p:cNvPicPr>
          <p:nvPr/>
        </p:nvPicPr>
        <p:blipFill>
          <a:blip r:embed="rId2"/>
          <a:srcRect l="12941" t="22027" r="13823" b="13659"/>
          <a:stretch>
            <a:fillRect/>
          </a:stretch>
        </p:blipFill>
        <p:spPr>
          <a:xfrm>
            <a:off x="703163" y="1246813"/>
            <a:ext cx="8135112" cy="3890176"/>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187539178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2A533E0-686A-78D6-92DE-B4A8F87DC4F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4F066D5-EAA0-2591-484B-F60D78223230}"/>
              </a:ext>
            </a:extLst>
          </p:cNvPr>
          <p:cNvSpPr>
            <a:spLocks noGrp="1"/>
          </p:cNvSpPr>
          <p:nvPr>
            <p:ph type="title"/>
          </p:nvPr>
        </p:nvSpPr>
        <p:spPr>
          <a:xfrm>
            <a:off x="661668" y="552672"/>
            <a:ext cx="7820662" cy="574040"/>
          </a:xfrm>
        </p:spPr>
        <p:txBody>
          <a:bodyPr wrap="square">
            <a:normAutofit/>
          </a:bodyPr>
          <a:lstStyle/>
          <a:p>
            <a:r>
              <a:rPr lang="en-US" b="1"/>
              <a:t>GENDER PAY GAP</a:t>
            </a:r>
            <a:endParaRPr lang="en-ZA" b="1"/>
          </a:p>
        </p:txBody>
      </p:sp>
      <p:sp>
        <p:nvSpPr>
          <p:cNvPr id="3" name="Content Placeholder 2">
            <a:extLst>
              <a:ext uri="{FF2B5EF4-FFF2-40B4-BE49-F238E27FC236}">
                <a16:creationId xmlns:a16="http://schemas.microsoft.com/office/drawing/2014/main" id="{90E33EA6-E034-AF71-82DA-C4D1E9166374}"/>
              </a:ext>
            </a:extLst>
          </p:cNvPr>
          <p:cNvSpPr>
            <a:spLocks noGrp="1"/>
          </p:cNvSpPr>
          <p:nvPr>
            <p:ph sz="half" idx="2"/>
          </p:nvPr>
        </p:nvSpPr>
        <p:spPr>
          <a:xfrm>
            <a:off x="457200" y="1126712"/>
            <a:ext cx="4047490" cy="4976908"/>
          </a:xfrm>
        </p:spPr>
        <p:txBody>
          <a:bodyPr wrap="square">
            <a:normAutofit/>
          </a:bodyPr>
          <a:lstStyle/>
          <a:p>
            <a:pPr marL="285750" indent="-285750" algn="just">
              <a:spcAft>
                <a:spcPts val="600"/>
              </a:spcAft>
              <a:buFont typeface="Wingdings" panose="05000000000000000000" pitchFamily="2" charset="2"/>
              <a:buChar char="q"/>
            </a:pPr>
            <a:r>
              <a:rPr lang="en-US" b="0" dirty="0">
                <a:latin typeface="Arial" panose="020B0604020202020204" pitchFamily="34" charset="0"/>
                <a:cs typeface="Arial" panose="020B0604020202020204" pitchFamily="34" charset="0"/>
              </a:rPr>
              <a:t>2024 World Economic Forum Gender Pay Gap Report rated South Africa at 113 out of 146 countries on gender wage equity. </a:t>
            </a:r>
          </a:p>
          <a:p>
            <a:pPr marL="285750" indent="-285750" algn="just">
              <a:spcAft>
                <a:spcPts val="600"/>
              </a:spcAft>
              <a:buFont typeface="Wingdings" panose="05000000000000000000" pitchFamily="2" charset="2"/>
              <a:buChar char="q"/>
            </a:pPr>
            <a:r>
              <a:rPr lang="en-US" b="0" dirty="0">
                <a:latin typeface="Arial" panose="020B0604020202020204" pitchFamily="34" charset="0"/>
                <a:cs typeface="Arial" panose="020B0604020202020204" pitchFamily="34" charset="0"/>
              </a:rPr>
              <a:t>In the private sector, the wage equity gap between men and women is extremely wide. </a:t>
            </a:r>
          </a:p>
          <a:p>
            <a:pPr marL="285750" indent="-285750" algn="just">
              <a:spcAft>
                <a:spcPts val="600"/>
              </a:spcAft>
              <a:buFont typeface="Wingdings" panose="05000000000000000000" pitchFamily="2" charset="2"/>
              <a:buChar char="q"/>
            </a:pPr>
            <a:r>
              <a:rPr lang="en-US" b="0" dirty="0">
                <a:latin typeface="Arial" panose="020B0604020202020204" pitchFamily="34" charset="0"/>
                <a:cs typeface="Arial" panose="020B0604020202020204" pitchFamily="34" charset="0"/>
              </a:rPr>
              <a:t>Median earnings of males has been continually higher than the earnings for females.</a:t>
            </a:r>
          </a:p>
          <a:p>
            <a:pPr marL="285750" indent="-285750" algn="just">
              <a:spcAft>
                <a:spcPts val="600"/>
              </a:spcAft>
              <a:buFont typeface="Wingdings" panose="05000000000000000000" pitchFamily="2" charset="2"/>
              <a:buChar char="q"/>
            </a:pPr>
            <a:r>
              <a:rPr lang="en-US" b="0" dirty="0">
                <a:latin typeface="Arial" panose="020B0604020202020204" pitchFamily="34" charset="0"/>
                <a:cs typeface="Arial" panose="020B0604020202020204" pitchFamily="34" charset="0"/>
              </a:rPr>
              <a:t>An analysis shows that a gender gap exists in earnings, irrespective of the level of education obtained. </a:t>
            </a:r>
          </a:p>
        </p:txBody>
      </p:sp>
      <p:pic>
        <p:nvPicPr>
          <p:cNvPr id="4" name="Picture 3">
            <a:extLst>
              <a:ext uri="{FF2B5EF4-FFF2-40B4-BE49-F238E27FC236}">
                <a16:creationId xmlns:a16="http://schemas.microsoft.com/office/drawing/2014/main" id="{EB59114E-62FB-2A55-6FBF-5559713906C7}"/>
              </a:ext>
            </a:extLst>
          </p:cNvPr>
          <p:cNvPicPr>
            <a:picLocks noChangeAspect="1"/>
          </p:cNvPicPr>
          <p:nvPr/>
        </p:nvPicPr>
        <p:blipFill>
          <a:blip r:embed="rId2"/>
          <a:srcRect l="30516" t="24204" r="31649" b="39507"/>
          <a:stretch>
            <a:fillRect/>
          </a:stretch>
        </p:blipFill>
        <p:spPr>
          <a:xfrm>
            <a:off x="4504690" y="1126712"/>
            <a:ext cx="4279900" cy="4283488"/>
          </a:xfrm>
          <a:prstGeom prst="rect">
            <a:avLst/>
          </a:prstGeom>
          <a:noFill/>
        </p:spPr>
      </p:pic>
    </p:spTree>
    <p:extLst>
      <p:ext uri="{BB962C8B-B14F-4D97-AF65-F5344CB8AC3E}">
        <p14:creationId xmlns:p14="http://schemas.microsoft.com/office/powerpoint/2010/main" val="56000814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7D0216-7625-2622-AAF8-C5881F32E336}"/>
              </a:ext>
            </a:extLst>
          </p:cNvPr>
          <p:cNvSpPr>
            <a:spLocks noGrp="1"/>
          </p:cNvSpPr>
          <p:nvPr>
            <p:ph type="title"/>
          </p:nvPr>
        </p:nvSpPr>
        <p:spPr>
          <a:xfrm>
            <a:off x="1143000" y="381000"/>
            <a:ext cx="6858000" cy="594319"/>
          </a:xfrm>
        </p:spPr>
        <p:txBody>
          <a:bodyPr>
            <a:normAutofit/>
          </a:bodyPr>
          <a:lstStyle/>
          <a:p>
            <a:r>
              <a:rPr lang="en-US" sz="2100" dirty="0">
                <a:latin typeface="Arial Narrow" panose="020B0606020202030204" pitchFamily="34" charset="0"/>
              </a:rPr>
              <a:t>Freedom from violence, stigma and stereotypes</a:t>
            </a:r>
            <a:endParaRPr lang="en-ZA" sz="2100" dirty="0">
              <a:latin typeface="Arial Narrow" panose="020B0606020202030204" pitchFamily="34" charset="0"/>
            </a:endParaRPr>
          </a:p>
        </p:txBody>
      </p:sp>
      <p:sp>
        <p:nvSpPr>
          <p:cNvPr id="3" name="Content Placeholder 2">
            <a:extLst>
              <a:ext uri="{FF2B5EF4-FFF2-40B4-BE49-F238E27FC236}">
                <a16:creationId xmlns:a16="http://schemas.microsoft.com/office/drawing/2014/main" id="{4FA23A83-C835-40CE-41FF-01C897924E21}"/>
              </a:ext>
            </a:extLst>
          </p:cNvPr>
          <p:cNvSpPr>
            <a:spLocks noGrp="1"/>
          </p:cNvSpPr>
          <p:nvPr>
            <p:ph idx="1"/>
          </p:nvPr>
        </p:nvSpPr>
        <p:spPr>
          <a:xfrm>
            <a:off x="486137" y="762000"/>
            <a:ext cx="8281685" cy="5257799"/>
          </a:xfrm>
        </p:spPr>
        <p:txBody>
          <a:bodyPr>
            <a:noAutofit/>
          </a:bodyPr>
          <a:lstStyle/>
          <a:p>
            <a:pPr marL="285750" indent="-285750" algn="just">
              <a:buFont typeface="Wingdings" panose="05000000000000000000" pitchFamily="2" charset="2"/>
              <a:buChar char="Ø"/>
            </a:pPr>
            <a:r>
              <a:rPr lang="en-US" sz="1800" b="0" dirty="0">
                <a:latin typeface="Arial" panose="020B0604020202020204" pitchFamily="34" charset="0"/>
                <a:cs typeface="Arial" panose="020B0604020202020204" pitchFamily="34" charset="0"/>
              </a:rPr>
              <a:t>The CEDAW addresses gender-based violence by defining it as a form of discrimination and a human rights violation that States have a duty to eliminate. </a:t>
            </a:r>
          </a:p>
          <a:p>
            <a:pPr marL="285750" indent="-285750" algn="just">
              <a:buFont typeface="Wingdings" panose="05000000000000000000" pitchFamily="2" charset="2"/>
              <a:buChar char="Ø"/>
            </a:pPr>
            <a:r>
              <a:rPr lang="en-US" sz="1800" b="0" dirty="0">
                <a:latin typeface="Arial" panose="020B0604020202020204" pitchFamily="34" charset="0"/>
                <a:cs typeface="Arial" panose="020B0604020202020204" pitchFamily="34" charset="0"/>
              </a:rPr>
              <a:t>Through General Recommendations, the committee clarifies that states must act with due diligence to prevent, investigate, and punish gender-based violence, whether perpetrated by the state or by private actors. </a:t>
            </a:r>
          </a:p>
          <a:p>
            <a:pPr marL="285750" indent="-285750" algn="just">
              <a:buFont typeface="Wingdings" panose="05000000000000000000" pitchFamily="2" charset="2"/>
              <a:buChar char="Ø"/>
            </a:pPr>
            <a:r>
              <a:rPr lang="en-US" sz="1800" b="0" dirty="0">
                <a:latin typeface="Arial" panose="020B0604020202020204" pitchFamily="34" charset="0"/>
                <a:cs typeface="Arial" panose="020B0604020202020204" pitchFamily="34" charset="0"/>
              </a:rPr>
              <a:t>This includes changing laws and social norms that facilitate such violence and ensuring women have access to justice and remedies</a:t>
            </a:r>
          </a:p>
          <a:p>
            <a:pPr marL="285750" indent="-285750" algn="just">
              <a:buFont typeface="Wingdings" panose="05000000000000000000" pitchFamily="2" charset="2"/>
              <a:buChar char="Ø"/>
            </a:pPr>
            <a:r>
              <a:rPr lang="en-US" sz="1800" b="0" dirty="0">
                <a:latin typeface="Arial" panose="020B0604020202020204" pitchFamily="34" charset="0"/>
                <a:cs typeface="Arial" panose="020B0604020202020204" pitchFamily="34" charset="0"/>
              </a:rPr>
              <a:t>The African Union have adopted a Convention on Ending Violence Against Women and Girls (AUCEVAWG) which is a comprehensive legal instrument for the prevention and elimination of all forms of violence against women and girls on the Continent in February 2025. </a:t>
            </a:r>
          </a:p>
          <a:p>
            <a:pPr marL="285750" indent="-285750" algn="just">
              <a:buFont typeface="Wingdings" panose="05000000000000000000" pitchFamily="2" charset="2"/>
              <a:buChar char="Ø"/>
            </a:pPr>
            <a:r>
              <a:rPr lang="en-US" sz="1800" b="0" dirty="0">
                <a:latin typeface="Arial" panose="020B0604020202020204" pitchFamily="34" charset="0"/>
                <a:cs typeface="Arial" panose="020B0604020202020204" pitchFamily="34" charset="0"/>
              </a:rPr>
              <a:t>In late August-early September 2019, the scourge of gender-based violence and violence against women and children increased to the extent that it was declared “more than a national crisis”. </a:t>
            </a:r>
          </a:p>
          <a:p>
            <a:pPr marL="285750" indent="-285750" algn="just">
              <a:buFont typeface="Wingdings" panose="05000000000000000000" pitchFamily="2" charset="2"/>
              <a:buChar char="Ø"/>
            </a:pPr>
            <a:r>
              <a:rPr lang="en-US" sz="1800" b="0" dirty="0">
                <a:latin typeface="Arial" panose="020B0604020202020204" pitchFamily="34" charset="0"/>
                <a:cs typeface="Arial" panose="020B0604020202020204" pitchFamily="34" charset="0"/>
              </a:rPr>
              <a:t>There was much action taken since then, and the champion of the cause against GBVF in the country.</a:t>
            </a:r>
            <a:endParaRPr lang="en-ZA" sz="1800" b="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66420491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object 2"/>
          <p:cNvGrpSpPr/>
          <p:nvPr/>
        </p:nvGrpSpPr>
        <p:grpSpPr>
          <a:xfrm>
            <a:off x="591175" y="1029257"/>
            <a:ext cx="7960232" cy="5181441"/>
            <a:chOff x="0" y="278295"/>
            <a:chExt cx="9144000" cy="6579870"/>
          </a:xfrm>
        </p:grpSpPr>
        <p:pic>
          <p:nvPicPr>
            <p:cNvPr id="3" name="object 3"/>
            <p:cNvPicPr/>
            <p:nvPr/>
          </p:nvPicPr>
          <p:blipFill>
            <a:blip r:embed="rId2" cstate="print"/>
            <a:stretch>
              <a:fillRect/>
            </a:stretch>
          </p:blipFill>
          <p:spPr>
            <a:xfrm>
              <a:off x="3491357" y="4197095"/>
              <a:ext cx="1551686" cy="1293113"/>
            </a:xfrm>
            <a:prstGeom prst="rect">
              <a:avLst/>
            </a:prstGeom>
          </p:spPr>
        </p:pic>
        <p:pic>
          <p:nvPicPr>
            <p:cNvPr id="4" name="object 4"/>
            <p:cNvPicPr/>
            <p:nvPr/>
          </p:nvPicPr>
          <p:blipFill>
            <a:blip r:embed="rId3" cstate="print"/>
            <a:stretch>
              <a:fillRect/>
            </a:stretch>
          </p:blipFill>
          <p:spPr>
            <a:xfrm>
              <a:off x="232575" y="3813111"/>
              <a:ext cx="2339377" cy="2417484"/>
            </a:xfrm>
            <a:prstGeom prst="rect">
              <a:avLst/>
            </a:prstGeom>
          </p:spPr>
        </p:pic>
        <p:pic>
          <p:nvPicPr>
            <p:cNvPr id="5" name="object 5"/>
            <p:cNvPicPr/>
            <p:nvPr/>
          </p:nvPicPr>
          <p:blipFill>
            <a:blip r:embed="rId4" cstate="print"/>
            <a:stretch>
              <a:fillRect/>
            </a:stretch>
          </p:blipFill>
          <p:spPr>
            <a:xfrm>
              <a:off x="5465825" y="3672395"/>
              <a:ext cx="3445637" cy="2558415"/>
            </a:xfrm>
            <a:prstGeom prst="rect">
              <a:avLst/>
            </a:prstGeom>
          </p:spPr>
        </p:pic>
        <p:sp>
          <p:nvSpPr>
            <p:cNvPr id="6" name="object 6"/>
            <p:cNvSpPr/>
            <p:nvPr/>
          </p:nvSpPr>
          <p:spPr>
            <a:xfrm>
              <a:off x="186753" y="485267"/>
              <a:ext cx="8660765" cy="778510"/>
            </a:xfrm>
            <a:custGeom>
              <a:avLst/>
              <a:gdLst/>
              <a:ahLst/>
              <a:cxnLst/>
              <a:rect l="l" t="t" r="r" b="b"/>
              <a:pathLst>
                <a:path w="8660765" h="778510">
                  <a:moveTo>
                    <a:pt x="8465248" y="0"/>
                  </a:moveTo>
                  <a:lnTo>
                    <a:pt x="195173" y="0"/>
                  </a:lnTo>
                  <a:lnTo>
                    <a:pt x="133481" y="3963"/>
                  </a:lnTo>
                  <a:lnTo>
                    <a:pt x="79903" y="15004"/>
                  </a:lnTo>
                  <a:lnTo>
                    <a:pt x="37655" y="31848"/>
                  </a:lnTo>
                  <a:lnTo>
                    <a:pt x="9949" y="53222"/>
                  </a:lnTo>
                  <a:lnTo>
                    <a:pt x="0" y="77850"/>
                  </a:lnTo>
                  <a:lnTo>
                    <a:pt x="0" y="700151"/>
                  </a:lnTo>
                  <a:lnTo>
                    <a:pt x="37655" y="746153"/>
                  </a:lnTo>
                  <a:lnTo>
                    <a:pt x="79903" y="762997"/>
                  </a:lnTo>
                  <a:lnTo>
                    <a:pt x="133481" y="774038"/>
                  </a:lnTo>
                  <a:lnTo>
                    <a:pt x="195173" y="778002"/>
                  </a:lnTo>
                  <a:lnTo>
                    <a:pt x="8465248" y="778002"/>
                  </a:lnTo>
                  <a:lnTo>
                    <a:pt x="8526953" y="774038"/>
                  </a:lnTo>
                  <a:lnTo>
                    <a:pt x="8580538" y="762997"/>
                  </a:lnTo>
                  <a:lnTo>
                    <a:pt x="8622790" y="746153"/>
                  </a:lnTo>
                  <a:lnTo>
                    <a:pt x="8660447" y="700151"/>
                  </a:lnTo>
                  <a:lnTo>
                    <a:pt x="8660447" y="77850"/>
                  </a:lnTo>
                  <a:lnTo>
                    <a:pt x="8622790" y="31848"/>
                  </a:lnTo>
                  <a:lnTo>
                    <a:pt x="8580538" y="15004"/>
                  </a:lnTo>
                  <a:lnTo>
                    <a:pt x="8526953" y="3963"/>
                  </a:lnTo>
                  <a:lnTo>
                    <a:pt x="8465248" y="0"/>
                  </a:lnTo>
                  <a:close/>
                </a:path>
              </a:pathLst>
            </a:custGeom>
            <a:solidFill>
              <a:srgbClr val="155F82"/>
            </a:solidFill>
          </p:spPr>
          <p:txBody>
            <a:bodyPr wrap="square" lIns="0" tIns="0" rIns="0" bIns="0" rtlCol="0"/>
            <a:lstStyle/>
            <a:p>
              <a:endParaRPr/>
            </a:p>
          </p:txBody>
        </p:sp>
        <p:sp>
          <p:nvSpPr>
            <p:cNvPr id="7" name="object 7"/>
            <p:cNvSpPr/>
            <p:nvPr/>
          </p:nvSpPr>
          <p:spPr>
            <a:xfrm>
              <a:off x="186753" y="485267"/>
              <a:ext cx="8660765" cy="778510"/>
            </a:xfrm>
            <a:custGeom>
              <a:avLst/>
              <a:gdLst/>
              <a:ahLst/>
              <a:cxnLst/>
              <a:rect l="l" t="t" r="r" b="b"/>
              <a:pathLst>
                <a:path w="8660765" h="778510">
                  <a:moveTo>
                    <a:pt x="0" y="77850"/>
                  </a:moveTo>
                  <a:lnTo>
                    <a:pt x="37655" y="31848"/>
                  </a:lnTo>
                  <a:lnTo>
                    <a:pt x="79903" y="15004"/>
                  </a:lnTo>
                  <a:lnTo>
                    <a:pt x="133481" y="3963"/>
                  </a:lnTo>
                  <a:lnTo>
                    <a:pt x="195173" y="0"/>
                  </a:lnTo>
                  <a:lnTo>
                    <a:pt x="8465248" y="0"/>
                  </a:lnTo>
                  <a:lnTo>
                    <a:pt x="8526953" y="3963"/>
                  </a:lnTo>
                  <a:lnTo>
                    <a:pt x="8580538" y="15004"/>
                  </a:lnTo>
                  <a:lnTo>
                    <a:pt x="8622790" y="31848"/>
                  </a:lnTo>
                  <a:lnTo>
                    <a:pt x="8660447" y="77850"/>
                  </a:lnTo>
                  <a:lnTo>
                    <a:pt x="8660447" y="700151"/>
                  </a:lnTo>
                  <a:lnTo>
                    <a:pt x="8622790" y="746153"/>
                  </a:lnTo>
                  <a:lnTo>
                    <a:pt x="8580538" y="762997"/>
                  </a:lnTo>
                  <a:lnTo>
                    <a:pt x="8526953" y="774038"/>
                  </a:lnTo>
                  <a:lnTo>
                    <a:pt x="8465248" y="778002"/>
                  </a:lnTo>
                  <a:lnTo>
                    <a:pt x="195173" y="778002"/>
                  </a:lnTo>
                  <a:lnTo>
                    <a:pt x="133481" y="774038"/>
                  </a:lnTo>
                  <a:lnTo>
                    <a:pt x="79903" y="762997"/>
                  </a:lnTo>
                  <a:lnTo>
                    <a:pt x="37655" y="746153"/>
                  </a:lnTo>
                  <a:lnTo>
                    <a:pt x="0" y="700151"/>
                  </a:lnTo>
                  <a:lnTo>
                    <a:pt x="0" y="77850"/>
                  </a:lnTo>
                  <a:close/>
                </a:path>
              </a:pathLst>
            </a:custGeom>
            <a:ln w="12700">
              <a:solidFill>
                <a:srgbClr val="FFFFFF"/>
              </a:solidFill>
            </a:ln>
          </p:spPr>
          <p:txBody>
            <a:bodyPr wrap="square" lIns="0" tIns="0" rIns="0" bIns="0" rtlCol="0"/>
            <a:lstStyle/>
            <a:p>
              <a:endParaRPr/>
            </a:p>
          </p:txBody>
        </p:sp>
      </p:grpSp>
      <p:sp>
        <p:nvSpPr>
          <p:cNvPr id="8" name="object 8"/>
          <p:cNvSpPr txBox="1">
            <a:spLocks noGrp="1"/>
          </p:cNvSpPr>
          <p:nvPr>
            <p:ph type="title"/>
          </p:nvPr>
        </p:nvSpPr>
        <p:spPr>
          <a:xfrm>
            <a:off x="2969800" y="1379368"/>
            <a:ext cx="3121819" cy="240931"/>
          </a:xfrm>
          <a:prstGeom prst="rect">
            <a:avLst/>
          </a:prstGeom>
        </p:spPr>
        <p:txBody>
          <a:bodyPr vert="horz" wrap="square" lIns="0" tIns="10001" rIns="0" bIns="0" rtlCol="0" anchor="b">
            <a:spAutoFit/>
          </a:bodyPr>
          <a:lstStyle/>
          <a:p>
            <a:pPr marL="9525">
              <a:spcBef>
                <a:spcPts val="79"/>
              </a:spcBef>
            </a:pPr>
            <a:r>
              <a:rPr sz="1500" dirty="0">
                <a:solidFill>
                  <a:srgbClr val="FFFFFF"/>
                </a:solidFill>
                <a:latin typeface="Arial"/>
                <a:cs typeface="Arial"/>
              </a:rPr>
              <a:t>Setting</a:t>
            </a:r>
            <a:r>
              <a:rPr sz="1500" spc="-34" dirty="0">
                <a:solidFill>
                  <a:srgbClr val="FFFFFF"/>
                </a:solidFill>
                <a:latin typeface="Arial"/>
                <a:cs typeface="Arial"/>
              </a:rPr>
              <a:t> </a:t>
            </a:r>
            <a:r>
              <a:rPr sz="1500" dirty="0">
                <a:solidFill>
                  <a:srgbClr val="FFFFFF"/>
                </a:solidFill>
                <a:latin typeface="Arial"/>
                <a:cs typeface="Arial"/>
              </a:rPr>
              <a:t>the</a:t>
            </a:r>
            <a:r>
              <a:rPr sz="1500" spc="-15" dirty="0">
                <a:solidFill>
                  <a:srgbClr val="FFFFFF"/>
                </a:solidFill>
                <a:latin typeface="Arial"/>
                <a:cs typeface="Arial"/>
              </a:rPr>
              <a:t> </a:t>
            </a:r>
            <a:r>
              <a:rPr sz="1500" dirty="0">
                <a:solidFill>
                  <a:srgbClr val="FFFFFF"/>
                </a:solidFill>
                <a:latin typeface="Arial"/>
                <a:cs typeface="Arial"/>
              </a:rPr>
              <a:t>Scene –</a:t>
            </a:r>
            <a:r>
              <a:rPr sz="1500" spc="-15" dirty="0">
                <a:solidFill>
                  <a:srgbClr val="FFFFFF"/>
                </a:solidFill>
                <a:latin typeface="Arial"/>
                <a:cs typeface="Arial"/>
              </a:rPr>
              <a:t> </a:t>
            </a:r>
            <a:r>
              <a:rPr sz="1500" dirty="0">
                <a:solidFill>
                  <a:srgbClr val="FFFFFF"/>
                </a:solidFill>
                <a:latin typeface="Arial"/>
                <a:cs typeface="Arial"/>
              </a:rPr>
              <a:t>GBVF</a:t>
            </a:r>
            <a:r>
              <a:rPr sz="1500" spc="-4" dirty="0">
                <a:solidFill>
                  <a:srgbClr val="FFFFFF"/>
                </a:solidFill>
                <a:latin typeface="Arial"/>
                <a:cs typeface="Arial"/>
              </a:rPr>
              <a:t> </a:t>
            </a:r>
            <a:r>
              <a:rPr sz="1500" spc="-8" dirty="0">
                <a:solidFill>
                  <a:srgbClr val="FFFFFF"/>
                </a:solidFill>
                <a:latin typeface="Arial"/>
                <a:cs typeface="Arial"/>
              </a:rPr>
              <a:t>Context</a:t>
            </a:r>
            <a:endParaRPr sz="1500" dirty="0">
              <a:latin typeface="Arial"/>
              <a:cs typeface="Arial"/>
            </a:endParaRPr>
          </a:p>
        </p:txBody>
      </p:sp>
      <p:grpSp>
        <p:nvGrpSpPr>
          <p:cNvPr id="9" name="object 9"/>
          <p:cNvGrpSpPr/>
          <p:nvPr/>
        </p:nvGrpSpPr>
        <p:grpSpPr>
          <a:xfrm>
            <a:off x="572947" y="1871092"/>
            <a:ext cx="5123765" cy="3765709"/>
            <a:chOff x="97535" y="1351788"/>
            <a:chExt cx="5974080" cy="5020945"/>
          </a:xfrm>
        </p:grpSpPr>
        <p:pic>
          <p:nvPicPr>
            <p:cNvPr id="10" name="object 10"/>
            <p:cNvPicPr/>
            <p:nvPr/>
          </p:nvPicPr>
          <p:blipFill>
            <a:blip r:embed="rId5" cstate="print"/>
            <a:stretch>
              <a:fillRect/>
            </a:stretch>
          </p:blipFill>
          <p:spPr>
            <a:xfrm>
              <a:off x="3443858" y="5151005"/>
              <a:ext cx="1646682" cy="1221727"/>
            </a:xfrm>
            <a:prstGeom prst="rect">
              <a:avLst/>
            </a:prstGeom>
          </p:spPr>
        </p:pic>
        <p:pic>
          <p:nvPicPr>
            <p:cNvPr id="11" name="object 11"/>
            <p:cNvPicPr/>
            <p:nvPr/>
          </p:nvPicPr>
          <p:blipFill>
            <a:blip r:embed="rId6" cstate="print"/>
            <a:stretch>
              <a:fillRect/>
            </a:stretch>
          </p:blipFill>
          <p:spPr>
            <a:xfrm>
              <a:off x="3419601" y="3880700"/>
              <a:ext cx="1551686" cy="576110"/>
            </a:xfrm>
            <a:prstGeom prst="rect">
              <a:avLst/>
            </a:prstGeom>
          </p:spPr>
        </p:pic>
        <p:pic>
          <p:nvPicPr>
            <p:cNvPr id="12" name="object 12"/>
            <p:cNvPicPr/>
            <p:nvPr/>
          </p:nvPicPr>
          <p:blipFill>
            <a:blip r:embed="rId7" cstate="print"/>
            <a:stretch>
              <a:fillRect/>
            </a:stretch>
          </p:blipFill>
          <p:spPr>
            <a:xfrm>
              <a:off x="97535" y="1371600"/>
              <a:ext cx="2884932" cy="2389632"/>
            </a:xfrm>
            <a:prstGeom prst="rect">
              <a:avLst/>
            </a:prstGeom>
          </p:spPr>
        </p:pic>
        <p:pic>
          <p:nvPicPr>
            <p:cNvPr id="13" name="object 13"/>
            <p:cNvPicPr/>
            <p:nvPr/>
          </p:nvPicPr>
          <p:blipFill>
            <a:blip r:embed="rId8" cstate="print"/>
            <a:stretch>
              <a:fillRect/>
            </a:stretch>
          </p:blipFill>
          <p:spPr>
            <a:xfrm>
              <a:off x="160896" y="1415542"/>
              <a:ext cx="2764294" cy="2268093"/>
            </a:xfrm>
            <a:prstGeom prst="rect">
              <a:avLst/>
            </a:prstGeom>
          </p:spPr>
        </p:pic>
        <p:sp>
          <p:nvSpPr>
            <p:cNvPr id="14" name="object 14"/>
            <p:cNvSpPr/>
            <p:nvPr/>
          </p:nvSpPr>
          <p:spPr>
            <a:xfrm>
              <a:off x="160896" y="1415542"/>
              <a:ext cx="2764790" cy="2268220"/>
            </a:xfrm>
            <a:custGeom>
              <a:avLst/>
              <a:gdLst/>
              <a:ahLst/>
              <a:cxnLst/>
              <a:rect l="l" t="t" r="r" b="b"/>
              <a:pathLst>
                <a:path w="2764790" h="2268220">
                  <a:moveTo>
                    <a:pt x="0" y="129667"/>
                  </a:moveTo>
                  <a:lnTo>
                    <a:pt x="28096" y="72636"/>
                  </a:lnTo>
                  <a:lnTo>
                    <a:pt x="60728" y="48560"/>
                  </a:lnTo>
                  <a:lnTo>
                    <a:pt x="103536" y="28481"/>
                  </a:lnTo>
                  <a:lnTo>
                    <a:pt x="154862" y="13176"/>
                  </a:lnTo>
                  <a:lnTo>
                    <a:pt x="213045" y="3423"/>
                  </a:lnTo>
                  <a:lnTo>
                    <a:pt x="276428" y="0"/>
                  </a:lnTo>
                  <a:lnTo>
                    <a:pt x="2487815" y="0"/>
                  </a:lnTo>
                  <a:lnTo>
                    <a:pt x="2551196" y="3423"/>
                  </a:lnTo>
                  <a:lnTo>
                    <a:pt x="2609386" y="13176"/>
                  </a:lnTo>
                  <a:lnTo>
                    <a:pt x="2660721" y="28481"/>
                  </a:lnTo>
                  <a:lnTo>
                    <a:pt x="2703542" y="48560"/>
                  </a:lnTo>
                  <a:lnTo>
                    <a:pt x="2736185" y="72636"/>
                  </a:lnTo>
                  <a:lnTo>
                    <a:pt x="2764294" y="129667"/>
                  </a:lnTo>
                  <a:lnTo>
                    <a:pt x="2764294" y="2138426"/>
                  </a:lnTo>
                  <a:lnTo>
                    <a:pt x="2736185" y="2195456"/>
                  </a:lnTo>
                  <a:lnTo>
                    <a:pt x="2703542" y="2219532"/>
                  </a:lnTo>
                  <a:lnTo>
                    <a:pt x="2660721" y="2239611"/>
                  </a:lnTo>
                  <a:lnTo>
                    <a:pt x="2609386" y="2254916"/>
                  </a:lnTo>
                  <a:lnTo>
                    <a:pt x="2551196" y="2264669"/>
                  </a:lnTo>
                  <a:lnTo>
                    <a:pt x="2487815" y="2268093"/>
                  </a:lnTo>
                  <a:lnTo>
                    <a:pt x="276428" y="2268093"/>
                  </a:lnTo>
                  <a:lnTo>
                    <a:pt x="213045" y="2264669"/>
                  </a:lnTo>
                  <a:lnTo>
                    <a:pt x="154862" y="2254916"/>
                  </a:lnTo>
                  <a:lnTo>
                    <a:pt x="103536" y="2239611"/>
                  </a:lnTo>
                  <a:lnTo>
                    <a:pt x="60728" y="2219532"/>
                  </a:lnTo>
                  <a:lnTo>
                    <a:pt x="28096" y="2195456"/>
                  </a:lnTo>
                  <a:lnTo>
                    <a:pt x="0" y="2138426"/>
                  </a:lnTo>
                  <a:lnTo>
                    <a:pt x="0" y="129667"/>
                  </a:lnTo>
                  <a:close/>
                </a:path>
              </a:pathLst>
            </a:custGeom>
            <a:ln w="6350">
              <a:solidFill>
                <a:srgbClr val="E97031"/>
              </a:solidFill>
            </a:ln>
          </p:spPr>
          <p:txBody>
            <a:bodyPr wrap="square" lIns="0" tIns="0" rIns="0" bIns="0" rtlCol="0"/>
            <a:lstStyle/>
            <a:p>
              <a:endParaRPr/>
            </a:p>
          </p:txBody>
        </p:sp>
        <p:pic>
          <p:nvPicPr>
            <p:cNvPr id="15" name="object 15"/>
            <p:cNvPicPr/>
            <p:nvPr/>
          </p:nvPicPr>
          <p:blipFill>
            <a:blip r:embed="rId9" cstate="print"/>
            <a:stretch>
              <a:fillRect/>
            </a:stretch>
          </p:blipFill>
          <p:spPr>
            <a:xfrm>
              <a:off x="1088135" y="1472158"/>
              <a:ext cx="583666" cy="541045"/>
            </a:xfrm>
            <a:prstGeom prst="rect">
              <a:avLst/>
            </a:prstGeom>
          </p:spPr>
        </p:pic>
        <p:pic>
          <p:nvPicPr>
            <p:cNvPr id="16" name="object 16"/>
            <p:cNvPicPr/>
            <p:nvPr/>
          </p:nvPicPr>
          <p:blipFill>
            <a:blip r:embed="rId10" cstate="print"/>
            <a:stretch>
              <a:fillRect/>
            </a:stretch>
          </p:blipFill>
          <p:spPr>
            <a:xfrm>
              <a:off x="3186684" y="1351788"/>
              <a:ext cx="2884932" cy="2388108"/>
            </a:xfrm>
            <a:prstGeom prst="rect">
              <a:avLst/>
            </a:prstGeom>
          </p:spPr>
        </p:pic>
        <p:pic>
          <p:nvPicPr>
            <p:cNvPr id="17" name="object 17"/>
            <p:cNvPicPr/>
            <p:nvPr/>
          </p:nvPicPr>
          <p:blipFill>
            <a:blip r:embed="rId11" cstate="print"/>
            <a:stretch>
              <a:fillRect/>
            </a:stretch>
          </p:blipFill>
          <p:spPr>
            <a:xfrm>
              <a:off x="3248533" y="1394968"/>
              <a:ext cx="2764282" cy="2268220"/>
            </a:xfrm>
            <a:prstGeom prst="rect">
              <a:avLst/>
            </a:prstGeom>
          </p:spPr>
        </p:pic>
        <p:sp>
          <p:nvSpPr>
            <p:cNvPr id="18" name="object 18"/>
            <p:cNvSpPr/>
            <p:nvPr/>
          </p:nvSpPr>
          <p:spPr>
            <a:xfrm>
              <a:off x="3248533" y="1394968"/>
              <a:ext cx="2764790" cy="2268220"/>
            </a:xfrm>
            <a:custGeom>
              <a:avLst/>
              <a:gdLst/>
              <a:ahLst/>
              <a:cxnLst/>
              <a:rect l="l" t="t" r="r" b="b"/>
              <a:pathLst>
                <a:path w="2764790" h="2268220">
                  <a:moveTo>
                    <a:pt x="0" y="129667"/>
                  </a:moveTo>
                  <a:lnTo>
                    <a:pt x="28108" y="72636"/>
                  </a:lnTo>
                  <a:lnTo>
                    <a:pt x="60752" y="48560"/>
                  </a:lnTo>
                  <a:lnTo>
                    <a:pt x="103572" y="28481"/>
                  </a:lnTo>
                  <a:lnTo>
                    <a:pt x="154908" y="13176"/>
                  </a:lnTo>
                  <a:lnTo>
                    <a:pt x="213097" y="3423"/>
                  </a:lnTo>
                  <a:lnTo>
                    <a:pt x="276479" y="0"/>
                  </a:lnTo>
                  <a:lnTo>
                    <a:pt x="2487930" y="0"/>
                  </a:lnTo>
                  <a:lnTo>
                    <a:pt x="2551304" y="3423"/>
                  </a:lnTo>
                  <a:lnTo>
                    <a:pt x="2609475" y="13176"/>
                  </a:lnTo>
                  <a:lnTo>
                    <a:pt x="2660786" y="28481"/>
                  </a:lnTo>
                  <a:lnTo>
                    <a:pt x="2703579" y="48560"/>
                  </a:lnTo>
                  <a:lnTo>
                    <a:pt x="2736198" y="72636"/>
                  </a:lnTo>
                  <a:lnTo>
                    <a:pt x="2764282" y="129667"/>
                  </a:lnTo>
                  <a:lnTo>
                    <a:pt x="2764282" y="2138553"/>
                  </a:lnTo>
                  <a:lnTo>
                    <a:pt x="2736198" y="2195583"/>
                  </a:lnTo>
                  <a:lnTo>
                    <a:pt x="2703579" y="2219659"/>
                  </a:lnTo>
                  <a:lnTo>
                    <a:pt x="2660786" y="2239738"/>
                  </a:lnTo>
                  <a:lnTo>
                    <a:pt x="2609475" y="2255043"/>
                  </a:lnTo>
                  <a:lnTo>
                    <a:pt x="2551304" y="2264796"/>
                  </a:lnTo>
                  <a:lnTo>
                    <a:pt x="2487930" y="2268220"/>
                  </a:lnTo>
                  <a:lnTo>
                    <a:pt x="276479" y="2268220"/>
                  </a:lnTo>
                  <a:lnTo>
                    <a:pt x="213097" y="2264796"/>
                  </a:lnTo>
                  <a:lnTo>
                    <a:pt x="154908" y="2255043"/>
                  </a:lnTo>
                  <a:lnTo>
                    <a:pt x="103572" y="2239738"/>
                  </a:lnTo>
                  <a:lnTo>
                    <a:pt x="60752" y="2219659"/>
                  </a:lnTo>
                  <a:lnTo>
                    <a:pt x="28108" y="2195583"/>
                  </a:lnTo>
                  <a:lnTo>
                    <a:pt x="0" y="2138553"/>
                  </a:lnTo>
                  <a:lnTo>
                    <a:pt x="0" y="129667"/>
                  </a:lnTo>
                  <a:close/>
                </a:path>
              </a:pathLst>
            </a:custGeom>
            <a:ln w="6350">
              <a:solidFill>
                <a:srgbClr val="186B23"/>
              </a:solidFill>
            </a:ln>
          </p:spPr>
          <p:txBody>
            <a:bodyPr wrap="square" lIns="0" tIns="0" rIns="0" bIns="0" rtlCol="0"/>
            <a:lstStyle/>
            <a:p>
              <a:endParaRPr/>
            </a:p>
          </p:txBody>
        </p:sp>
        <p:pic>
          <p:nvPicPr>
            <p:cNvPr id="19" name="object 19"/>
            <p:cNvPicPr/>
            <p:nvPr/>
          </p:nvPicPr>
          <p:blipFill>
            <a:blip r:embed="rId12" cstate="print"/>
            <a:stretch>
              <a:fillRect/>
            </a:stretch>
          </p:blipFill>
          <p:spPr>
            <a:xfrm>
              <a:off x="4175759" y="1495018"/>
              <a:ext cx="583666" cy="541045"/>
            </a:xfrm>
            <a:prstGeom prst="rect">
              <a:avLst/>
            </a:prstGeom>
          </p:spPr>
        </p:pic>
      </p:grpSp>
      <p:sp>
        <p:nvSpPr>
          <p:cNvPr id="20" name="object 20"/>
          <p:cNvSpPr txBox="1"/>
          <p:nvPr/>
        </p:nvSpPr>
        <p:spPr>
          <a:xfrm>
            <a:off x="4401311" y="2042351"/>
            <a:ext cx="188595" cy="193803"/>
          </a:xfrm>
          <a:prstGeom prst="rect">
            <a:avLst/>
          </a:prstGeom>
        </p:spPr>
        <p:txBody>
          <a:bodyPr vert="horz" wrap="square" lIns="0" tIns="9049" rIns="0" bIns="0" rtlCol="0">
            <a:spAutoFit/>
          </a:bodyPr>
          <a:lstStyle/>
          <a:p>
            <a:pPr marL="9525">
              <a:spcBef>
                <a:spcPts val="71"/>
              </a:spcBef>
            </a:pPr>
            <a:r>
              <a:rPr sz="1200" spc="-19" dirty="0">
                <a:solidFill>
                  <a:srgbClr val="FFFFFF"/>
                </a:solidFill>
                <a:latin typeface="Arial MT"/>
                <a:cs typeface="Arial MT"/>
              </a:rPr>
              <a:t>02</a:t>
            </a:r>
            <a:endParaRPr sz="1200">
              <a:latin typeface="Arial MT"/>
              <a:cs typeface="Arial MT"/>
            </a:endParaRPr>
          </a:p>
        </p:txBody>
      </p:sp>
      <p:grpSp>
        <p:nvGrpSpPr>
          <p:cNvPr id="21" name="object 21"/>
          <p:cNvGrpSpPr/>
          <p:nvPr/>
        </p:nvGrpSpPr>
        <p:grpSpPr>
          <a:xfrm>
            <a:off x="5694425" y="1865377"/>
            <a:ext cx="2164080" cy="1791176"/>
            <a:chOff x="6068567" y="1344167"/>
            <a:chExt cx="2885440" cy="2388235"/>
          </a:xfrm>
        </p:grpSpPr>
        <p:pic>
          <p:nvPicPr>
            <p:cNvPr id="22" name="object 22"/>
            <p:cNvPicPr/>
            <p:nvPr/>
          </p:nvPicPr>
          <p:blipFill>
            <a:blip r:embed="rId13" cstate="print"/>
            <a:stretch>
              <a:fillRect/>
            </a:stretch>
          </p:blipFill>
          <p:spPr>
            <a:xfrm>
              <a:off x="6068567" y="1344167"/>
              <a:ext cx="2884932" cy="2388107"/>
            </a:xfrm>
            <a:prstGeom prst="rect">
              <a:avLst/>
            </a:prstGeom>
          </p:spPr>
        </p:pic>
        <p:pic>
          <p:nvPicPr>
            <p:cNvPr id="23" name="object 23"/>
            <p:cNvPicPr/>
            <p:nvPr/>
          </p:nvPicPr>
          <p:blipFill>
            <a:blip r:embed="rId14" cstate="print"/>
            <a:stretch>
              <a:fillRect/>
            </a:stretch>
          </p:blipFill>
          <p:spPr>
            <a:xfrm>
              <a:off x="6131686" y="1387601"/>
              <a:ext cx="2764282" cy="2268220"/>
            </a:xfrm>
            <a:prstGeom prst="rect">
              <a:avLst/>
            </a:prstGeom>
          </p:spPr>
        </p:pic>
        <p:sp>
          <p:nvSpPr>
            <p:cNvPr id="24" name="object 24"/>
            <p:cNvSpPr/>
            <p:nvPr/>
          </p:nvSpPr>
          <p:spPr>
            <a:xfrm>
              <a:off x="6131686" y="1387601"/>
              <a:ext cx="2764790" cy="2268220"/>
            </a:xfrm>
            <a:custGeom>
              <a:avLst/>
              <a:gdLst/>
              <a:ahLst/>
              <a:cxnLst/>
              <a:rect l="l" t="t" r="r" b="b"/>
              <a:pathLst>
                <a:path w="2764790" h="2268220">
                  <a:moveTo>
                    <a:pt x="0" y="129667"/>
                  </a:moveTo>
                  <a:lnTo>
                    <a:pt x="28108" y="72691"/>
                  </a:lnTo>
                  <a:lnTo>
                    <a:pt x="60752" y="48613"/>
                  </a:lnTo>
                  <a:lnTo>
                    <a:pt x="103572" y="28521"/>
                  </a:lnTo>
                  <a:lnTo>
                    <a:pt x="154908" y="13199"/>
                  </a:lnTo>
                  <a:lnTo>
                    <a:pt x="213097" y="3430"/>
                  </a:lnTo>
                  <a:lnTo>
                    <a:pt x="276478" y="0"/>
                  </a:lnTo>
                  <a:lnTo>
                    <a:pt x="2487930" y="0"/>
                  </a:lnTo>
                  <a:lnTo>
                    <a:pt x="2551304" y="3430"/>
                  </a:lnTo>
                  <a:lnTo>
                    <a:pt x="2609475" y="13199"/>
                  </a:lnTo>
                  <a:lnTo>
                    <a:pt x="2660786" y="28521"/>
                  </a:lnTo>
                  <a:lnTo>
                    <a:pt x="2703579" y="48613"/>
                  </a:lnTo>
                  <a:lnTo>
                    <a:pt x="2736198" y="72691"/>
                  </a:lnTo>
                  <a:lnTo>
                    <a:pt x="2764282" y="129667"/>
                  </a:lnTo>
                  <a:lnTo>
                    <a:pt x="2764282" y="2138553"/>
                  </a:lnTo>
                  <a:lnTo>
                    <a:pt x="2736198" y="2195583"/>
                  </a:lnTo>
                  <a:lnTo>
                    <a:pt x="2703579" y="2219659"/>
                  </a:lnTo>
                  <a:lnTo>
                    <a:pt x="2660786" y="2239738"/>
                  </a:lnTo>
                  <a:lnTo>
                    <a:pt x="2609475" y="2255043"/>
                  </a:lnTo>
                  <a:lnTo>
                    <a:pt x="2551304" y="2264796"/>
                  </a:lnTo>
                  <a:lnTo>
                    <a:pt x="2487930" y="2268220"/>
                  </a:lnTo>
                  <a:lnTo>
                    <a:pt x="276478" y="2268220"/>
                  </a:lnTo>
                  <a:lnTo>
                    <a:pt x="213097" y="2264796"/>
                  </a:lnTo>
                  <a:lnTo>
                    <a:pt x="154908" y="2255043"/>
                  </a:lnTo>
                  <a:lnTo>
                    <a:pt x="103572" y="2239738"/>
                  </a:lnTo>
                  <a:lnTo>
                    <a:pt x="60752" y="2219659"/>
                  </a:lnTo>
                  <a:lnTo>
                    <a:pt x="28108" y="2195583"/>
                  </a:lnTo>
                  <a:lnTo>
                    <a:pt x="0" y="2138553"/>
                  </a:lnTo>
                  <a:lnTo>
                    <a:pt x="0" y="129667"/>
                  </a:lnTo>
                  <a:close/>
                </a:path>
              </a:pathLst>
            </a:custGeom>
            <a:ln w="6350">
              <a:solidFill>
                <a:srgbClr val="0E9ED4"/>
              </a:solidFill>
            </a:ln>
          </p:spPr>
          <p:txBody>
            <a:bodyPr wrap="square" lIns="0" tIns="0" rIns="0" bIns="0" rtlCol="0"/>
            <a:lstStyle/>
            <a:p>
              <a:endParaRPr/>
            </a:p>
          </p:txBody>
        </p:sp>
        <p:pic>
          <p:nvPicPr>
            <p:cNvPr id="25" name="object 25"/>
            <p:cNvPicPr/>
            <p:nvPr/>
          </p:nvPicPr>
          <p:blipFill>
            <a:blip r:embed="rId15" cstate="print"/>
            <a:stretch>
              <a:fillRect/>
            </a:stretch>
          </p:blipFill>
          <p:spPr>
            <a:xfrm>
              <a:off x="6993635" y="1548358"/>
              <a:ext cx="583666" cy="541045"/>
            </a:xfrm>
            <a:prstGeom prst="rect">
              <a:avLst/>
            </a:prstGeom>
          </p:spPr>
        </p:pic>
      </p:grpSp>
      <p:sp>
        <p:nvSpPr>
          <p:cNvPr id="26" name="object 26"/>
          <p:cNvSpPr txBox="1"/>
          <p:nvPr/>
        </p:nvSpPr>
        <p:spPr>
          <a:xfrm>
            <a:off x="5839872" y="1982220"/>
            <a:ext cx="1805940" cy="1076577"/>
          </a:xfrm>
          <a:prstGeom prst="rect">
            <a:avLst/>
          </a:prstGeom>
        </p:spPr>
        <p:txBody>
          <a:bodyPr vert="horz" wrap="square" lIns="0" tIns="108585" rIns="0" bIns="0" rtlCol="0">
            <a:spAutoFit/>
          </a:bodyPr>
          <a:lstStyle/>
          <a:p>
            <a:pPr marR="259556" algn="ctr">
              <a:spcBef>
                <a:spcPts val="855"/>
              </a:spcBef>
            </a:pPr>
            <a:r>
              <a:rPr sz="1200" spc="-19" dirty="0">
                <a:solidFill>
                  <a:srgbClr val="FFFFFF"/>
                </a:solidFill>
                <a:latin typeface="Arial MT"/>
                <a:cs typeface="Arial MT"/>
              </a:rPr>
              <a:t>03</a:t>
            </a:r>
            <a:endParaRPr sz="1200" dirty="0">
              <a:latin typeface="Arial MT"/>
              <a:cs typeface="Arial MT"/>
            </a:endParaRPr>
          </a:p>
          <a:p>
            <a:pPr marL="9525" marR="3810">
              <a:lnSpc>
                <a:spcPts val="1298"/>
              </a:lnSpc>
              <a:spcBef>
                <a:spcPts val="941"/>
              </a:spcBef>
            </a:pPr>
            <a:r>
              <a:rPr sz="1200" dirty="0">
                <a:solidFill>
                  <a:srgbClr val="FFFFFF"/>
                </a:solidFill>
                <a:latin typeface="Arial MT"/>
                <a:cs typeface="Arial MT"/>
              </a:rPr>
              <a:t>Police</a:t>
            </a:r>
            <a:r>
              <a:rPr sz="1200" spc="-41" dirty="0">
                <a:solidFill>
                  <a:srgbClr val="FFFFFF"/>
                </a:solidFill>
                <a:latin typeface="Arial MT"/>
                <a:cs typeface="Arial MT"/>
              </a:rPr>
              <a:t> </a:t>
            </a:r>
            <a:r>
              <a:rPr sz="1200" dirty="0">
                <a:solidFill>
                  <a:srgbClr val="FFFFFF"/>
                </a:solidFill>
                <a:latin typeface="Arial MT"/>
                <a:cs typeface="Arial MT"/>
              </a:rPr>
              <a:t>records</a:t>
            </a:r>
            <a:r>
              <a:rPr sz="1200" spc="-15" dirty="0">
                <a:solidFill>
                  <a:srgbClr val="FFFFFF"/>
                </a:solidFill>
                <a:latin typeface="Arial MT"/>
                <a:cs typeface="Arial MT"/>
              </a:rPr>
              <a:t> </a:t>
            </a:r>
            <a:r>
              <a:rPr sz="1200" spc="-8" dirty="0">
                <a:solidFill>
                  <a:srgbClr val="FFFFFF"/>
                </a:solidFill>
                <a:latin typeface="Arial MT"/>
                <a:cs typeface="Arial MT"/>
              </a:rPr>
              <a:t>(reported </a:t>
            </a:r>
            <a:r>
              <a:rPr sz="1200" dirty="0">
                <a:solidFill>
                  <a:srgbClr val="FFFFFF"/>
                </a:solidFill>
                <a:latin typeface="Arial MT"/>
                <a:cs typeface="Arial MT"/>
              </a:rPr>
              <a:t>cases,</a:t>
            </a:r>
            <a:r>
              <a:rPr sz="1200" spc="-56" dirty="0">
                <a:solidFill>
                  <a:srgbClr val="FFFFFF"/>
                </a:solidFill>
                <a:latin typeface="Arial MT"/>
                <a:cs typeface="Arial MT"/>
              </a:rPr>
              <a:t> </a:t>
            </a:r>
            <a:r>
              <a:rPr sz="1200" dirty="0">
                <a:solidFill>
                  <a:srgbClr val="FFFFFF"/>
                </a:solidFill>
                <a:latin typeface="Arial MT"/>
                <a:cs typeface="Arial MT"/>
              </a:rPr>
              <a:t>teenage</a:t>
            </a:r>
            <a:r>
              <a:rPr sz="1200" spc="-45" dirty="0">
                <a:solidFill>
                  <a:srgbClr val="FFFFFF"/>
                </a:solidFill>
                <a:latin typeface="Arial MT"/>
                <a:cs typeface="Arial MT"/>
              </a:rPr>
              <a:t> </a:t>
            </a:r>
            <a:r>
              <a:rPr sz="1200" spc="-8" dirty="0">
                <a:solidFill>
                  <a:srgbClr val="FFFFFF"/>
                </a:solidFill>
                <a:latin typeface="Arial MT"/>
                <a:cs typeface="Arial MT"/>
              </a:rPr>
              <a:t>pregnancy </a:t>
            </a:r>
            <a:r>
              <a:rPr sz="1200" dirty="0">
                <a:solidFill>
                  <a:srgbClr val="FFFFFF"/>
                </a:solidFill>
                <a:latin typeface="Arial MT"/>
                <a:cs typeface="Arial MT"/>
              </a:rPr>
              <a:t>statistics</a:t>
            </a:r>
            <a:r>
              <a:rPr sz="1200" spc="-71" dirty="0">
                <a:solidFill>
                  <a:srgbClr val="FFFFFF"/>
                </a:solidFill>
                <a:latin typeface="Arial MT"/>
                <a:cs typeface="Arial MT"/>
              </a:rPr>
              <a:t> </a:t>
            </a:r>
            <a:r>
              <a:rPr sz="1200" dirty="0">
                <a:solidFill>
                  <a:srgbClr val="FFFFFF"/>
                </a:solidFill>
                <a:latin typeface="Arial MT"/>
                <a:cs typeface="Arial MT"/>
              </a:rPr>
              <a:t>(hidden</a:t>
            </a:r>
            <a:r>
              <a:rPr sz="1200" spc="-60" dirty="0">
                <a:solidFill>
                  <a:srgbClr val="FFFFFF"/>
                </a:solidFill>
                <a:latin typeface="Arial MT"/>
                <a:cs typeface="Arial MT"/>
              </a:rPr>
              <a:t> </a:t>
            </a:r>
            <a:r>
              <a:rPr sz="1200" spc="-8" dirty="0">
                <a:solidFill>
                  <a:srgbClr val="FFFFFF"/>
                </a:solidFill>
                <a:latin typeface="Arial MT"/>
                <a:cs typeface="Arial MT"/>
              </a:rPr>
              <a:t>sexual violence)</a:t>
            </a:r>
            <a:endParaRPr sz="1200" dirty="0">
              <a:latin typeface="Arial MT"/>
              <a:cs typeface="Arial MT"/>
            </a:endParaRPr>
          </a:p>
        </p:txBody>
      </p:sp>
      <p:sp>
        <p:nvSpPr>
          <p:cNvPr id="29" name="object 29"/>
          <p:cNvSpPr txBox="1">
            <a:spLocks noGrp="1"/>
          </p:cNvSpPr>
          <p:nvPr>
            <p:ph type="sldNum" sz="quarter" idx="7"/>
          </p:nvPr>
        </p:nvSpPr>
        <p:spPr>
          <a:xfrm>
            <a:off x="7688295" y="5719477"/>
            <a:ext cx="202216" cy="282385"/>
          </a:xfrm>
          <a:prstGeom prst="rect">
            <a:avLst/>
          </a:prstGeom>
        </p:spPr>
        <p:txBody>
          <a:bodyPr vert="horz" wrap="square" lIns="0" tIns="0" rIns="0" bIns="0" rtlCol="0">
            <a:spAutoFit/>
          </a:bodyPr>
          <a:lstStyle>
            <a:defPPr>
              <a:defRPr kern="0"/>
            </a:defPPr>
            <a:lvl1pPr>
              <a:defRPr sz="1050" b="0" i="0">
                <a:solidFill>
                  <a:srgbClr val="00AF50"/>
                </a:solidFill>
                <a:latin typeface="Calibri"/>
                <a:cs typeface="Calibri"/>
              </a:defRPr>
            </a:lvl1pPr>
          </a:lstStyle>
          <a:p>
            <a:pPr marL="95726">
              <a:lnSpc>
                <a:spcPts val="1076"/>
              </a:lnSpc>
            </a:pPr>
            <a:fld id="{81D60167-4931-47E6-BA6A-407CBD079E47}" type="slidenum">
              <a:rPr lang="en-ZA" spc="-38"/>
              <a:pPr marL="95726">
                <a:lnSpc>
                  <a:spcPts val="1076"/>
                </a:lnSpc>
              </a:pPr>
              <a:t>28</a:t>
            </a:fld>
            <a:endParaRPr spc="-38" dirty="0"/>
          </a:p>
        </p:txBody>
      </p:sp>
      <p:sp>
        <p:nvSpPr>
          <p:cNvPr id="27" name="object 27"/>
          <p:cNvSpPr txBox="1"/>
          <p:nvPr/>
        </p:nvSpPr>
        <p:spPr>
          <a:xfrm>
            <a:off x="3363410" y="2371534"/>
            <a:ext cx="2106741" cy="692208"/>
          </a:xfrm>
          <a:prstGeom prst="rect">
            <a:avLst/>
          </a:prstGeom>
        </p:spPr>
        <p:txBody>
          <a:bodyPr vert="horz" wrap="square" lIns="0" tIns="27146" rIns="0" bIns="0" rtlCol="0">
            <a:spAutoFit/>
          </a:bodyPr>
          <a:lstStyle/>
          <a:p>
            <a:pPr marL="9525" marR="3810">
              <a:lnSpc>
                <a:spcPct val="90000"/>
              </a:lnSpc>
              <a:spcBef>
                <a:spcPts val="214"/>
              </a:spcBef>
            </a:pPr>
            <a:r>
              <a:rPr sz="1200" dirty="0">
                <a:solidFill>
                  <a:srgbClr val="FFFFFF"/>
                </a:solidFill>
                <a:latin typeface="Arial MT"/>
                <a:cs typeface="Arial MT"/>
              </a:rPr>
              <a:t>Femicide</a:t>
            </a:r>
            <a:r>
              <a:rPr sz="1200" spc="-53" dirty="0">
                <a:solidFill>
                  <a:srgbClr val="FFFFFF"/>
                </a:solidFill>
                <a:latin typeface="Arial MT"/>
                <a:cs typeface="Arial MT"/>
              </a:rPr>
              <a:t> </a:t>
            </a:r>
            <a:r>
              <a:rPr sz="1200" dirty="0">
                <a:solidFill>
                  <a:srgbClr val="FFFFFF"/>
                </a:solidFill>
                <a:latin typeface="Arial MT"/>
                <a:cs typeface="Arial MT"/>
              </a:rPr>
              <a:t>findings</a:t>
            </a:r>
            <a:r>
              <a:rPr sz="1200" spc="-49" dirty="0">
                <a:solidFill>
                  <a:srgbClr val="FFFFFF"/>
                </a:solidFill>
                <a:latin typeface="Arial MT"/>
                <a:cs typeface="Arial MT"/>
              </a:rPr>
              <a:t> </a:t>
            </a:r>
            <a:r>
              <a:rPr sz="1200" spc="-19" dirty="0">
                <a:solidFill>
                  <a:srgbClr val="FFFFFF"/>
                </a:solidFill>
                <a:latin typeface="Arial MT"/>
                <a:cs typeface="Arial MT"/>
              </a:rPr>
              <a:t>of </a:t>
            </a:r>
            <a:r>
              <a:rPr sz="1200" dirty="0">
                <a:solidFill>
                  <a:srgbClr val="FFFFFF"/>
                </a:solidFill>
                <a:latin typeface="Arial MT"/>
                <a:cs typeface="Arial MT"/>
              </a:rPr>
              <a:t>the </a:t>
            </a:r>
            <a:r>
              <a:rPr sz="1200" spc="-8" dirty="0">
                <a:solidFill>
                  <a:srgbClr val="FFFFFF"/>
                </a:solidFill>
                <a:latin typeface="Arial MT"/>
                <a:cs typeface="Arial MT"/>
              </a:rPr>
              <a:t>South</a:t>
            </a:r>
            <a:r>
              <a:rPr sz="1200" spc="-71" dirty="0">
                <a:solidFill>
                  <a:srgbClr val="FFFFFF"/>
                </a:solidFill>
                <a:latin typeface="Arial MT"/>
                <a:cs typeface="Arial MT"/>
              </a:rPr>
              <a:t> </a:t>
            </a:r>
            <a:r>
              <a:rPr sz="1200" spc="-8" dirty="0">
                <a:solidFill>
                  <a:srgbClr val="FFFFFF"/>
                </a:solidFill>
                <a:latin typeface="Arial MT"/>
                <a:cs typeface="Arial MT"/>
              </a:rPr>
              <a:t>African </a:t>
            </a:r>
            <a:r>
              <a:rPr sz="1200" dirty="0">
                <a:solidFill>
                  <a:srgbClr val="FFFFFF"/>
                </a:solidFill>
                <a:latin typeface="Arial MT"/>
                <a:cs typeface="Arial MT"/>
              </a:rPr>
              <a:t>Medical</a:t>
            </a:r>
            <a:r>
              <a:rPr sz="1200" spc="-53" dirty="0">
                <a:solidFill>
                  <a:srgbClr val="FFFFFF"/>
                </a:solidFill>
                <a:latin typeface="Arial MT"/>
                <a:cs typeface="Arial MT"/>
              </a:rPr>
              <a:t> </a:t>
            </a:r>
            <a:r>
              <a:rPr sz="1200" spc="-8" dirty="0">
                <a:solidFill>
                  <a:srgbClr val="FFFFFF"/>
                </a:solidFill>
                <a:latin typeface="Arial MT"/>
                <a:cs typeface="Arial MT"/>
              </a:rPr>
              <a:t>Research </a:t>
            </a:r>
            <a:r>
              <a:rPr sz="1200" dirty="0">
                <a:solidFill>
                  <a:srgbClr val="FFFFFF"/>
                </a:solidFill>
                <a:latin typeface="Arial MT"/>
                <a:cs typeface="Arial MT"/>
              </a:rPr>
              <a:t>Council</a:t>
            </a:r>
            <a:r>
              <a:rPr sz="1200" spc="-11" dirty="0">
                <a:solidFill>
                  <a:srgbClr val="FFFFFF"/>
                </a:solidFill>
                <a:latin typeface="Arial MT"/>
                <a:cs typeface="Arial MT"/>
              </a:rPr>
              <a:t> </a:t>
            </a:r>
            <a:r>
              <a:rPr sz="1200" spc="-8" dirty="0">
                <a:solidFill>
                  <a:srgbClr val="FFFFFF"/>
                </a:solidFill>
                <a:latin typeface="Arial MT"/>
                <a:cs typeface="Arial MT"/>
              </a:rPr>
              <a:t>(extreme </a:t>
            </a:r>
            <a:r>
              <a:rPr sz="1200" dirty="0">
                <a:solidFill>
                  <a:srgbClr val="FFFFFF"/>
                </a:solidFill>
                <a:latin typeface="Arial MT"/>
                <a:cs typeface="Arial MT"/>
              </a:rPr>
              <a:t>form</a:t>
            </a:r>
            <a:r>
              <a:rPr sz="1200" spc="-4" dirty="0">
                <a:solidFill>
                  <a:srgbClr val="FFFFFF"/>
                </a:solidFill>
                <a:latin typeface="Arial MT"/>
                <a:cs typeface="Arial MT"/>
              </a:rPr>
              <a:t> </a:t>
            </a:r>
            <a:r>
              <a:rPr sz="1200" dirty="0">
                <a:solidFill>
                  <a:srgbClr val="FFFFFF"/>
                </a:solidFill>
                <a:latin typeface="Arial MT"/>
                <a:cs typeface="Arial MT"/>
              </a:rPr>
              <a:t>of</a:t>
            </a:r>
            <a:r>
              <a:rPr sz="1200" spc="-11" dirty="0">
                <a:solidFill>
                  <a:srgbClr val="FFFFFF"/>
                </a:solidFill>
                <a:latin typeface="Arial MT"/>
                <a:cs typeface="Arial MT"/>
              </a:rPr>
              <a:t> </a:t>
            </a:r>
            <a:r>
              <a:rPr sz="1200" spc="-8" dirty="0">
                <a:solidFill>
                  <a:srgbClr val="FFFFFF"/>
                </a:solidFill>
                <a:latin typeface="Arial MT"/>
                <a:cs typeface="Arial MT"/>
              </a:rPr>
              <a:t>GBV).</a:t>
            </a:r>
            <a:endParaRPr sz="1200" dirty="0">
              <a:latin typeface="Arial MT"/>
              <a:cs typeface="Arial MT"/>
            </a:endParaRPr>
          </a:p>
        </p:txBody>
      </p:sp>
      <p:sp>
        <p:nvSpPr>
          <p:cNvPr id="28" name="object 28"/>
          <p:cNvSpPr txBox="1"/>
          <p:nvPr/>
        </p:nvSpPr>
        <p:spPr>
          <a:xfrm>
            <a:off x="762000" y="1929678"/>
            <a:ext cx="2053056" cy="1235916"/>
          </a:xfrm>
          <a:prstGeom prst="rect">
            <a:avLst/>
          </a:prstGeom>
        </p:spPr>
        <p:txBody>
          <a:bodyPr vert="horz" wrap="square" lIns="0" tIns="103823" rIns="0" bIns="0" rtlCol="0">
            <a:spAutoFit/>
          </a:bodyPr>
          <a:lstStyle/>
          <a:p>
            <a:pPr marL="43339" algn="ctr">
              <a:spcBef>
                <a:spcPts val="818"/>
              </a:spcBef>
            </a:pPr>
            <a:r>
              <a:rPr sz="1200" spc="-19" dirty="0">
                <a:solidFill>
                  <a:srgbClr val="FFFFFF"/>
                </a:solidFill>
                <a:latin typeface="Arial MT"/>
                <a:cs typeface="Arial MT"/>
              </a:rPr>
              <a:t>01</a:t>
            </a:r>
            <a:endParaRPr sz="1200" dirty="0">
              <a:latin typeface="Arial MT"/>
              <a:cs typeface="Arial MT"/>
            </a:endParaRPr>
          </a:p>
          <a:p>
            <a:pPr marL="9525" marR="3810">
              <a:lnSpc>
                <a:spcPct val="90000"/>
              </a:lnSpc>
              <a:spcBef>
                <a:spcPts val="889"/>
              </a:spcBef>
            </a:pPr>
            <a:r>
              <a:rPr sz="1200" dirty="0">
                <a:solidFill>
                  <a:srgbClr val="FFFFFF"/>
                </a:solidFill>
                <a:latin typeface="Arial MT"/>
                <a:cs typeface="Arial MT"/>
              </a:rPr>
              <a:t>The</a:t>
            </a:r>
            <a:r>
              <a:rPr sz="1200" spc="-8" dirty="0">
                <a:solidFill>
                  <a:srgbClr val="FFFFFF"/>
                </a:solidFill>
                <a:latin typeface="Arial MT"/>
                <a:cs typeface="Arial MT"/>
              </a:rPr>
              <a:t> </a:t>
            </a:r>
            <a:r>
              <a:rPr sz="1200" dirty="0">
                <a:solidFill>
                  <a:srgbClr val="FFFFFF"/>
                </a:solidFill>
                <a:latin typeface="Arial MT"/>
                <a:cs typeface="Arial MT"/>
              </a:rPr>
              <a:t>findings</a:t>
            </a:r>
            <a:r>
              <a:rPr sz="1200" spc="-23" dirty="0">
                <a:solidFill>
                  <a:srgbClr val="FFFFFF"/>
                </a:solidFill>
                <a:latin typeface="Arial MT"/>
                <a:cs typeface="Arial MT"/>
              </a:rPr>
              <a:t> </a:t>
            </a:r>
            <a:r>
              <a:rPr sz="1200" dirty="0">
                <a:solidFill>
                  <a:srgbClr val="FFFFFF"/>
                </a:solidFill>
                <a:latin typeface="Arial MT"/>
                <a:cs typeface="Arial MT"/>
              </a:rPr>
              <a:t>of</a:t>
            </a:r>
            <a:r>
              <a:rPr sz="1200" spc="-8" dirty="0">
                <a:solidFill>
                  <a:srgbClr val="FFFFFF"/>
                </a:solidFill>
                <a:latin typeface="Arial MT"/>
                <a:cs typeface="Arial MT"/>
              </a:rPr>
              <a:t> </a:t>
            </a:r>
            <a:r>
              <a:rPr sz="1200" spc="-19" dirty="0">
                <a:solidFill>
                  <a:srgbClr val="FFFFFF"/>
                </a:solidFill>
                <a:latin typeface="Arial MT"/>
                <a:cs typeface="Arial MT"/>
              </a:rPr>
              <a:t>the </a:t>
            </a:r>
            <a:r>
              <a:rPr sz="1200" dirty="0">
                <a:solidFill>
                  <a:srgbClr val="FFFFFF"/>
                </a:solidFill>
                <a:latin typeface="Arial MT"/>
                <a:cs typeface="Arial MT"/>
              </a:rPr>
              <a:t>HSRC</a:t>
            </a:r>
            <a:r>
              <a:rPr sz="1200" spc="-15" dirty="0">
                <a:solidFill>
                  <a:srgbClr val="FFFFFF"/>
                </a:solidFill>
                <a:latin typeface="Arial MT"/>
                <a:cs typeface="Arial MT"/>
              </a:rPr>
              <a:t> </a:t>
            </a:r>
            <a:r>
              <a:rPr sz="1200" spc="-8" dirty="0">
                <a:solidFill>
                  <a:srgbClr val="FFFFFF"/>
                </a:solidFill>
                <a:latin typeface="Arial MT"/>
                <a:cs typeface="Arial MT"/>
              </a:rPr>
              <a:t>National </a:t>
            </a:r>
            <a:r>
              <a:rPr sz="1200" dirty="0">
                <a:solidFill>
                  <a:srgbClr val="FFFFFF"/>
                </a:solidFill>
                <a:latin typeface="Arial MT"/>
                <a:cs typeface="Arial MT"/>
              </a:rPr>
              <a:t>GBV</a:t>
            </a:r>
            <a:r>
              <a:rPr sz="1200" spc="-19" dirty="0">
                <a:solidFill>
                  <a:srgbClr val="FFFFFF"/>
                </a:solidFill>
                <a:latin typeface="Arial MT"/>
                <a:cs typeface="Arial MT"/>
              </a:rPr>
              <a:t> </a:t>
            </a:r>
            <a:r>
              <a:rPr sz="1200" dirty="0">
                <a:solidFill>
                  <a:srgbClr val="FFFFFF"/>
                </a:solidFill>
                <a:latin typeface="Arial MT"/>
                <a:cs typeface="Arial MT"/>
              </a:rPr>
              <a:t>Study</a:t>
            </a:r>
            <a:r>
              <a:rPr sz="1200" spc="-30" dirty="0">
                <a:solidFill>
                  <a:srgbClr val="FFFFFF"/>
                </a:solidFill>
                <a:latin typeface="Arial MT"/>
                <a:cs typeface="Arial MT"/>
              </a:rPr>
              <a:t> </a:t>
            </a:r>
            <a:r>
              <a:rPr sz="1200" spc="-8" dirty="0">
                <a:solidFill>
                  <a:srgbClr val="FFFFFF"/>
                </a:solidFill>
                <a:latin typeface="Arial MT"/>
                <a:cs typeface="Arial MT"/>
              </a:rPr>
              <a:t>provide </a:t>
            </a:r>
            <a:r>
              <a:rPr sz="1200" dirty="0">
                <a:solidFill>
                  <a:srgbClr val="FFFFFF"/>
                </a:solidFill>
                <a:latin typeface="Arial MT"/>
                <a:cs typeface="Arial MT"/>
              </a:rPr>
              <a:t>critical</a:t>
            </a:r>
            <a:r>
              <a:rPr sz="1200" spc="-45" dirty="0">
                <a:solidFill>
                  <a:srgbClr val="FFFFFF"/>
                </a:solidFill>
                <a:latin typeface="Arial MT"/>
                <a:cs typeface="Arial MT"/>
              </a:rPr>
              <a:t> </a:t>
            </a:r>
            <a:r>
              <a:rPr sz="1200" spc="-8" dirty="0">
                <a:solidFill>
                  <a:srgbClr val="FFFFFF"/>
                </a:solidFill>
                <a:latin typeface="Arial MT"/>
                <a:cs typeface="Arial MT"/>
              </a:rPr>
              <a:t>baseline </a:t>
            </a:r>
            <a:r>
              <a:rPr sz="1200" dirty="0">
                <a:solidFill>
                  <a:srgbClr val="FFFFFF"/>
                </a:solidFill>
                <a:latin typeface="Arial MT"/>
                <a:cs typeface="Arial MT"/>
              </a:rPr>
              <a:t>data</a:t>
            </a:r>
            <a:r>
              <a:rPr sz="1200" spc="-15" dirty="0">
                <a:solidFill>
                  <a:srgbClr val="FFFFFF"/>
                </a:solidFill>
                <a:latin typeface="Arial MT"/>
                <a:cs typeface="Arial MT"/>
              </a:rPr>
              <a:t> </a:t>
            </a:r>
            <a:r>
              <a:rPr sz="1200" dirty="0">
                <a:solidFill>
                  <a:srgbClr val="FFFFFF"/>
                </a:solidFill>
                <a:latin typeface="Arial MT"/>
                <a:cs typeface="Arial MT"/>
              </a:rPr>
              <a:t>on</a:t>
            </a:r>
            <a:r>
              <a:rPr sz="1200" spc="-23" dirty="0">
                <a:solidFill>
                  <a:srgbClr val="FFFFFF"/>
                </a:solidFill>
                <a:latin typeface="Arial MT"/>
                <a:cs typeface="Arial MT"/>
              </a:rPr>
              <a:t> </a:t>
            </a:r>
            <a:r>
              <a:rPr sz="1200" spc="-19" dirty="0">
                <a:solidFill>
                  <a:srgbClr val="FFFFFF"/>
                </a:solidFill>
                <a:latin typeface="Arial MT"/>
                <a:cs typeface="Arial MT"/>
              </a:rPr>
              <a:t>the </a:t>
            </a:r>
            <a:r>
              <a:rPr sz="1200" dirty="0">
                <a:solidFill>
                  <a:srgbClr val="FFFFFF"/>
                </a:solidFill>
                <a:latin typeface="Arial MT"/>
                <a:cs typeface="Arial MT"/>
              </a:rPr>
              <a:t>prevalence</a:t>
            </a:r>
            <a:r>
              <a:rPr sz="1200" spc="-68" dirty="0">
                <a:solidFill>
                  <a:srgbClr val="FFFFFF"/>
                </a:solidFill>
                <a:latin typeface="Arial MT"/>
                <a:cs typeface="Arial MT"/>
              </a:rPr>
              <a:t> </a:t>
            </a:r>
            <a:r>
              <a:rPr sz="1200" spc="-19" dirty="0">
                <a:solidFill>
                  <a:srgbClr val="FFFFFF"/>
                </a:solidFill>
                <a:latin typeface="Arial MT"/>
                <a:cs typeface="Arial MT"/>
              </a:rPr>
              <a:t>and </a:t>
            </a:r>
            <a:r>
              <a:rPr sz="1200" dirty="0">
                <a:solidFill>
                  <a:srgbClr val="FFFFFF"/>
                </a:solidFill>
                <a:latin typeface="Arial MT"/>
                <a:cs typeface="Arial MT"/>
              </a:rPr>
              <a:t>patterns</a:t>
            </a:r>
            <a:r>
              <a:rPr sz="1200" spc="-8" dirty="0">
                <a:solidFill>
                  <a:srgbClr val="FFFFFF"/>
                </a:solidFill>
                <a:latin typeface="Arial MT"/>
                <a:cs typeface="Arial MT"/>
              </a:rPr>
              <a:t> </a:t>
            </a:r>
            <a:r>
              <a:rPr sz="1200" dirty="0">
                <a:solidFill>
                  <a:srgbClr val="FFFFFF"/>
                </a:solidFill>
                <a:latin typeface="Arial MT"/>
                <a:cs typeface="Arial MT"/>
              </a:rPr>
              <a:t>of</a:t>
            </a:r>
            <a:r>
              <a:rPr sz="1200" spc="-19" dirty="0">
                <a:solidFill>
                  <a:srgbClr val="FFFFFF"/>
                </a:solidFill>
                <a:latin typeface="Arial MT"/>
                <a:cs typeface="Arial MT"/>
              </a:rPr>
              <a:t> </a:t>
            </a:r>
            <a:r>
              <a:rPr sz="1200" spc="-15" dirty="0">
                <a:solidFill>
                  <a:srgbClr val="FFFFFF"/>
                </a:solidFill>
                <a:latin typeface="Arial MT"/>
                <a:cs typeface="Arial MT"/>
              </a:rPr>
              <a:t>GBV.</a:t>
            </a:r>
            <a:endParaRPr sz="1200" dirty="0">
              <a:latin typeface="Arial MT"/>
              <a:cs typeface="Arial MT"/>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48127E3-5A62-9C54-B973-6B63B35CECF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16C2CFD-6DDB-29D0-16E9-E0AFB5A12F50}"/>
              </a:ext>
            </a:extLst>
          </p:cNvPr>
          <p:cNvSpPr>
            <a:spLocks noGrp="1"/>
          </p:cNvSpPr>
          <p:nvPr>
            <p:ph type="title"/>
          </p:nvPr>
        </p:nvSpPr>
        <p:spPr>
          <a:xfrm>
            <a:off x="1274444" y="323892"/>
            <a:ext cx="6858000" cy="462482"/>
          </a:xfrm>
        </p:spPr>
        <p:txBody>
          <a:bodyPr>
            <a:normAutofit/>
          </a:bodyPr>
          <a:lstStyle/>
          <a:p>
            <a:pPr algn="ctr"/>
            <a:r>
              <a:rPr lang="en-US" dirty="0"/>
              <a:t>SEXUAL OFFENCES REPORTED TO SAPS</a:t>
            </a:r>
            <a:endParaRPr lang="en-US" b="1" dirty="0"/>
          </a:p>
        </p:txBody>
      </p:sp>
      <p:sp>
        <p:nvSpPr>
          <p:cNvPr id="4" name="Footer Placeholder 3">
            <a:extLst>
              <a:ext uri="{FF2B5EF4-FFF2-40B4-BE49-F238E27FC236}">
                <a16:creationId xmlns:a16="http://schemas.microsoft.com/office/drawing/2014/main" id="{95FD648F-BE7D-4385-AC53-ECEB9D9151F0}"/>
              </a:ext>
            </a:extLst>
          </p:cNvPr>
          <p:cNvSpPr>
            <a:spLocks noGrp="1"/>
          </p:cNvSpPr>
          <p:nvPr>
            <p:ph type="ftr" sz="quarter" idx="11"/>
          </p:nvPr>
        </p:nvSpPr>
        <p:spPr>
          <a:xfrm>
            <a:off x="3686185" y="6459785"/>
            <a:ext cx="4822804" cy="365125"/>
          </a:xfrm>
          <a:prstGeom prst="rect">
            <a:avLst/>
          </a:prstGeom>
        </p:spPr>
        <p:txBody>
          <a:bodyPr vert="horz" lIns="91440" tIns="45720" rIns="91440" bIns="45720" rtlCol="0" anchor="ctr"/>
          <a:lstStyle>
            <a:defPPr>
              <a:defRPr lang="en-US"/>
            </a:defPPr>
            <a:lvl1pPr marL="0" algn="ctr" defTabSz="457200" rtl="0" eaLnBrk="1" latinLnBrk="0" hangingPunct="1">
              <a:defRPr sz="900" kern="1200" cap="all" baseline="0">
                <a:solidFill>
                  <a:srgbClr val="FFFFFF"/>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defRPr/>
            </a:pPr>
            <a:endParaRPr lang="en-US" dirty="0"/>
          </a:p>
        </p:txBody>
      </p:sp>
      <p:sp>
        <p:nvSpPr>
          <p:cNvPr id="5" name="Slide Number Placeholder 4">
            <a:extLst>
              <a:ext uri="{FF2B5EF4-FFF2-40B4-BE49-F238E27FC236}">
                <a16:creationId xmlns:a16="http://schemas.microsoft.com/office/drawing/2014/main" id="{C6C3E226-CAD6-0FF3-EF98-CC1772669694}"/>
              </a:ext>
            </a:extLst>
          </p:cNvPr>
          <p:cNvSpPr>
            <a:spLocks noGrp="1"/>
          </p:cNvSpPr>
          <p:nvPr>
            <p:ph type="sldNum" sz="quarter" idx="4294967295"/>
          </p:nvPr>
        </p:nvSpPr>
        <p:spPr>
          <a:xfrm>
            <a:off x="6583680" y="6377940"/>
            <a:ext cx="2103120" cy="276999"/>
          </a:xfrm>
        </p:spPr>
        <p:txBody>
          <a:bodyPr/>
          <a:lstStyle/>
          <a:p>
            <a:fld id="{7199FE57-B04B-4B7C-816D-A15AF53620B8}" type="slidenum">
              <a:rPr lang="en-US" smtClean="0"/>
              <a:pPr/>
              <a:t>29</a:t>
            </a:fld>
            <a:endParaRPr lang="en-US" dirty="0"/>
          </a:p>
        </p:txBody>
      </p:sp>
      <p:graphicFrame>
        <p:nvGraphicFramePr>
          <p:cNvPr id="7" name="Chart 6">
            <a:extLst>
              <a:ext uri="{FF2B5EF4-FFF2-40B4-BE49-F238E27FC236}">
                <a16:creationId xmlns:a16="http://schemas.microsoft.com/office/drawing/2014/main" id="{EC4DA082-9C61-00BC-050B-07B068241E54}"/>
              </a:ext>
            </a:extLst>
          </p:cNvPr>
          <p:cNvGraphicFramePr>
            <a:graphicFrameLocks/>
          </p:cNvGraphicFramePr>
          <p:nvPr>
            <p:extLst>
              <p:ext uri="{D42A27DB-BD31-4B8C-83A1-F6EECF244321}">
                <p14:modId xmlns:p14="http://schemas.microsoft.com/office/powerpoint/2010/main" val="592632684"/>
              </p:ext>
            </p:extLst>
          </p:nvPr>
        </p:nvGraphicFramePr>
        <p:xfrm>
          <a:off x="609600" y="1143000"/>
          <a:ext cx="8229600" cy="49530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84334760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p:cNvGrpSpPr/>
          <p:nvPr/>
        </p:nvGrpSpPr>
        <p:grpSpPr>
          <a:xfrm>
            <a:off x="546629" y="685798"/>
            <a:ext cx="8140172" cy="5486403"/>
            <a:chOff x="-801521" y="533777"/>
            <a:chExt cx="9696082" cy="2471882"/>
          </a:xfrm>
        </p:grpSpPr>
        <p:sp>
          <p:nvSpPr>
            <p:cNvPr id="8" name="Freeform 7"/>
            <p:cNvSpPr/>
            <p:nvPr/>
          </p:nvSpPr>
          <p:spPr>
            <a:xfrm>
              <a:off x="-801521" y="845780"/>
              <a:ext cx="9696082" cy="2159879"/>
            </a:xfrm>
            <a:custGeom>
              <a:avLst/>
              <a:gdLst>
                <a:gd name="connsiteX0" fmla="*/ 0 w 8768337"/>
                <a:gd name="connsiteY0" fmla="*/ 0 h 1316699"/>
                <a:gd name="connsiteX1" fmla="*/ 8768337 w 8768337"/>
                <a:gd name="connsiteY1" fmla="*/ 0 h 1316699"/>
                <a:gd name="connsiteX2" fmla="*/ 8768337 w 8768337"/>
                <a:gd name="connsiteY2" fmla="*/ 1316699 h 1316699"/>
                <a:gd name="connsiteX3" fmla="*/ 0 w 8768337"/>
                <a:gd name="connsiteY3" fmla="*/ 1316699 h 1316699"/>
                <a:gd name="connsiteX4" fmla="*/ 0 w 8768337"/>
                <a:gd name="connsiteY4" fmla="*/ 0 h 13166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68337" h="1316699">
                  <a:moveTo>
                    <a:pt x="0" y="0"/>
                  </a:moveTo>
                  <a:lnTo>
                    <a:pt x="8768337" y="0"/>
                  </a:lnTo>
                  <a:lnTo>
                    <a:pt x="8768337" y="1316699"/>
                  </a:lnTo>
                  <a:lnTo>
                    <a:pt x="0" y="1316699"/>
                  </a:lnTo>
                  <a:lnTo>
                    <a:pt x="0" y="0"/>
                  </a:lnTo>
                  <a:close/>
                </a:path>
              </a:pathLst>
            </a:custGeom>
            <a:solidFill>
              <a:schemeClr val="bg2">
                <a:lumMod val="90000"/>
                <a:alpha val="90000"/>
              </a:schemeClr>
            </a:solidFill>
            <a:ln>
              <a:solidFill>
                <a:schemeClr val="accent6">
                  <a:lumMod val="75000"/>
                </a:schemeClr>
              </a:solidFill>
            </a:ln>
          </p:spPr>
          <p:style>
            <a:lnRef idx="2">
              <a:schemeClr val="accent3">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510390" tIns="343662" rIns="510390" bIns="96012" numCol="1" spcCol="1270" anchor="t" anchorCtr="0">
              <a:noAutofit/>
            </a:bodyPr>
            <a:lstStyle/>
            <a:p>
              <a:pPr marL="214313" indent="-214313" algn="just">
                <a:lnSpc>
                  <a:spcPct val="115000"/>
                </a:lnSpc>
                <a:spcAft>
                  <a:spcPts val="675"/>
                </a:spcAft>
                <a:buFont typeface="Wingdings" panose="05000000000000000000" pitchFamily="2" charset="2"/>
                <a:buChar char="Ø"/>
              </a:pPr>
              <a:r>
                <a:rPr lang="en-US" dirty="0">
                  <a:latin typeface="Arial" panose="020B0604020202020204" pitchFamily="34" charset="0"/>
                  <a:ea typeface="Times New Roman" panose="02020603050405020304" pitchFamily="18" charset="0"/>
                  <a:cs typeface="Arial" panose="020B0604020202020204" pitchFamily="34" charset="0"/>
                </a:rPr>
                <a:t>Gender equality is a constitutional human right in South Africa. </a:t>
              </a:r>
            </a:p>
            <a:p>
              <a:pPr marL="214313" indent="-214313" algn="just">
                <a:lnSpc>
                  <a:spcPct val="115000"/>
                </a:lnSpc>
                <a:spcAft>
                  <a:spcPts val="675"/>
                </a:spcAft>
                <a:buFont typeface="Wingdings" panose="05000000000000000000" pitchFamily="2" charset="2"/>
                <a:buChar char="Ø"/>
              </a:pPr>
              <a:r>
                <a:rPr lang="en-US" dirty="0">
                  <a:latin typeface="Arial" panose="020B0604020202020204" pitchFamily="34" charset="0"/>
                  <a:ea typeface="Times New Roman" panose="02020603050405020304" pitchFamily="18" charset="0"/>
                  <a:cs typeface="Arial" panose="020B0604020202020204" pitchFamily="34" charset="0"/>
                </a:rPr>
                <a:t>The Constitution of the Republic of South Africa, 1996 (the Constitution), is the overarching legal framework which protects the rights of the citizens. </a:t>
              </a:r>
            </a:p>
            <a:p>
              <a:pPr marL="214313" indent="-214313" algn="just">
                <a:lnSpc>
                  <a:spcPct val="115000"/>
                </a:lnSpc>
                <a:spcAft>
                  <a:spcPts val="675"/>
                </a:spcAft>
                <a:buFont typeface="Wingdings" panose="05000000000000000000" pitchFamily="2" charset="2"/>
                <a:buChar char="Ø"/>
              </a:pPr>
              <a:r>
                <a:rPr lang="en-US" dirty="0">
                  <a:latin typeface="Arial" panose="020B0604020202020204" pitchFamily="34" charset="0"/>
                  <a:ea typeface="Times New Roman" panose="02020603050405020304" pitchFamily="18" charset="0"/>
                  <a:cs typeface="Arial" panose="020B0604020202020204" pitchFamily="34" charset="0"/>
                </a:rPr>
                <a:t>Section 9 of the Bill of Rights (Chapter 2 of the Constitution) stipulates the intent of promoting women’s economic emancipation and participation. </a:t>
              </a:r>
            </a:p>
            <a:p>
              <a:pPr marL="214313" indent="-214313" algn="just">
                <a:lnSpc>
                  <a:spcPct val="115000"/>
                </a:lnSpc>
                <a:spcAft>
                  <a:spcPts val="675"/>
                </a:spcAft>
                <a:buFont typeface="Wingdings" panose="05000000000000000000" pitchFamily="2" charset="2"/>
                <a:buChar char="Ø"/>
              </a:pPr>
              <a:r>
                <a:rPr lang="en-US" dirty="0">
                  <a:latin typeface="Arial" panose="020B0604020202020204" pitchFamily="34" charset="0"/>
                  <a:ea typeface="Times New Roman" panose="02020603050405020304" pitchFamily="18" charset="0"/>
                  <a:cs typeface="Arial" panose="020B0604020202020204" pitchFamily="34" charset="0"/>
                </a:rPr>
                <a:t>The Constitution is supported by various Acts of Parliament and other legal policy instruments related to women’s empowerment and gender equality.</a:t>
              </a:r>
            </a:p>
          </p:txBody>
        </p:sp>
        <p:sp>
          <p:nvSpPr>
            <p:cNvPr id="16" name="Freeform 15"/>
            <p:cNvSpPr/>
            <p:nvPr/>
          </p:nvSpPr>
          <p:spPr>
            <a:xfrm>
              <a:off x="-95599" y="533777"/>
              <a:ext cx="8633493" cy="312003"/>
            </a:xfrm>
            <a:custGeom>
              <a:avLst/>
              <a:gdLst>
                <a:gd name="connsiteX0" fmla="*/ 0 w 6137835"/>
                <a:gd name="connsiteY0" fmla="*/ 108242 h 649440"/>
                <a:gd name="connsiteX1" fmla="*/ 108242 w 6137835"/>
                <a:gd name="connsiteY1" fmla="*/ 0 h 649440"/>
                <a:gd name="connsiteX2" fmla="*/ 6029593 w 6137835"/>
                <a:gd name="connsiteY2" fmla="*/ 0 h 649440"/>
                <a:gd name="connsiteX3" fmla="*/ 6137835 w 6137835"/>
                <a:gd name="connsiteY3" fmla="*/ 108242 h 649440"/>
                <a:gd name="connsiteX4" fmla="*/ 6137835 w 6137835"/>
                <a:gd name="connsiteY4" fmla="*/ 541198 h 649440"/>
                <a:gd name="connsiteX5" fmla="*/ 6029593 w 6137835"/>
                <a:gd name="connsiteY5" fmla="*/ 649440 h 649440"/>
                <a:gd name="connsiteX6" fmla="*/ 108242 w 6137835"/>
                <a:gd name="connsiteY6" fmla="*/ 649440 h 649440"/>
                <a:gd name="connsiteX7" fmla="*/ 0 w 6137835"/>
                <a:gd name="connsiteY7" fmla="*/ 541198 h 649440"/>
                <a:gd name="connsiteX8" fmla="*/ 0 w 6137835"/>
                <a:gd name="connsiteY8" fmla="*/ 108242 h 649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37835" h="649440">
                  <a:moveTo>
                    <a:pt x="0" y="108242"/>
                  </a:moveTo>
                  <a:cubicBezTo>
                    <a:pt x="0" y="48462"/>
                    <a:pt x="48462" y="0"/>
                    <a:pt x="108242" y="0"/>
                  </a:cubicBezTo>
                  <a:lnTo>
                    <a:pt x="6029593" y="0"/>
                  </a:lnTo>
                  <a:cubicBezTo>
                    <a:pt x="6089373" y="0"/>
                    <a:pt x="6137835" y="48462"/>
                    <a:pt x="6137835" y="108242"/>
                  </a:cubicBezTo>
                  <a:lnTo>
                    <a:pt x="6137835" y="541198"/>
                  </a:lnTo>
                  <a:cubicBezTo>
                    <a:pt x="6137835" y="600978"/>
                    <a:pt x="6089373" y="649440"/>
                    <a:pt x="6029593" y="649440"/>
                  </a:cubicBezTo>
                  <a:lnTo>
                    <a:pt x="108242" y="649440"/>
                  </a:lnTo>
                  <a:cubicBezTo>
                    <a:pt x="48462" y="649440"/>
                    <a:pt x="0" y="600978"/>
                    <a:pt x="0" y="541198"/>
                  </a:cubicBezTo>
                  <a:lnTo>
                    <a:pt x="0" y="108242"/>
                  </a:lnTo>
                  <a:close/>
                </a:path>
              </a:pathLst>
            </a:custGeom>
            <a:solidFill>
              <a:srgbClr val="996600"/>
            </a:solidFill>
          </p:spPr>
          <p:style>
            <a:lnRef idx="2">
              <a:schemeClr val="lt1">
                <a:hueOff val="0"/>
                <a:satOff val="0"/>
                <a:lumOff val="0"/>
                <a:alphaOff val="0"/>
              </a:schemeClr>
            </a:lnRef>
            <a:fillRef idx="1">
              <a:schemeClr val="accent3">
                <a:hueOff val="0"/>
                <a:satOff val="0"/>
                <a:lumOff val="0"/>
                <a:alphaOff val="0"/>
              </a:schemeClr>
            </a:fillRef>
            <a:effectRef idx="0">
              <a:schemeClr val="accent3">
                <a:hueOff val="0"/>
                <a:satOff val="0"/>
                <a:lumOff val="0"/>
                <a:alphaOff val="0"/>
              </a:schemeClr>
            </a:effectRef>
            <a:fontRef idx="minor">
              <a:schemeClr val="lt1"/>
            </a:fontRef>
          </p:style>
          <p:txBody>
            <a:bodyPr spcFirstLastPara="0" vert="horz" wrap="square" lIns="197774" tIns="23777" rIns="197774" bIns="23777" numCol="1" spcCol="1270" anchor="ctr" anchorCtr="0">
              <a:noAutofit/>
            </a:bodyPr>
            <a:lstStyle/>
            <a:p>
              <a:pPr defTabSz="600075">
                <a:lnSpc>
                  <a:spcPct val="90000"/>
                </a:lnSpc>
                <a:spcBef>
                  <a:spcPct val="0"/>
                </a:spcBef>
                <a:spcAft>
                  <a:spcPct val="35000"/>
                </a:spcAft>
              </a:pPr>
              <a:r>
                <a:rPr lang="en-GB" sz="2100" b="1" dirty="0">
                  <a:latin typeface="Arial" panose="020B0604020202020204" pitchFamily="34" charset="0"/>
                  <a:cs typeface="Arial" panose="020B0604020202020204" pitchFamily="34" charset="0"/>
                </a:rPr>
                <a:t>Contextualising Gender Equality in South Africa</a:t>
              </a:r>
              <a:endParaRPr lang="en-ZA" sz="2100" b="1" dirty="0">
                <a:latin typeface="Arial" panose="020B0604020202020204" pitchFamily="34" charset="0"/>
                <a:cs typeface="Arial" panose="020B0604020202020204" pitchFamily="34" charset="0"/>
              </a:endParaRPr>
            </a:p>
          </p:txBody>
        </p:sp>
      </p:grpSp>
      <p:cxnSp>
        <p:nvCxnSpPr>
          <p:cNvPr id="13" name="Straight Connector 12"/>
          <p:cNvCxnSpPr/>
          <p:nvPr/>
        </p:nvCxnSpPr>
        <p:spPr>
          <a:xfrm>
            <a:off x="1139273" y="1382406"/>
            <a:ext cx="6858000" cy="0"/>
          </a:xfrm>
          <a:prstGeom prst="line">
            <a:avLst/>
          </a:prstGeom>
          <a:ln w="28575">
            <a:solidFill>
              <a:schemeClr val="accent3">
                <a:lumMod val="50000"/>
              </a:schemeClr>
            </a:solidFill>
          </a:ln>
          <a:effectLst>
            <a:outerShdw blurRad="50800" dist="38100" dir="18900000" algn="b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15" name="Title 1">
            <a:extLst>
              <a:ext uri="{FF2B5EF4-FFF2-40B4-BE49-F238E27FC236}">
                <a16:creationId xmlns:a16="http://schemas.microsoft.com/office/drawing/2014/main" id="{C5BE4BC9-EA5C-294B-9159-54E783CD7547}"/>
              </a:ext>
            </a:extLst>
          </p:cNvPr>
          <p:cNvSpPr txBox="1">
            <a:spLocks/>
          </p:cNvSpPr>
          <p:nvPr/>
        </p:nvSpPr>
        <p:spPr>
          <a:xfrm>
            <a:off x="1342919" y="335356"/>
            <a:ext cx="6576253" cy="546574"/>
          </a:xfrm>
          <a:prstGeom prst="rect">
            <a:avLst/>
          </a:prstGeom>
        </p:spPr>
        <p:txBody>
          <a:bodyPr>
            <a:noAutofit/>
          </a:bodyPr>
          <a:lstStyle>
            <a:lvl1pPr algn="l" defTabSz="914400" rtl="0" eaLnBrk="1" latinLnBrk="0" hangingPunct="1">
              <a:lnSpc>
                <a:spcPct val="90000"/>
              </a:lnSpc>
              <a:spcBef>
                <a:spcPct val="0"/>
              </a:spcBef>
              <a:buNone/>
              <a:defRPr sz="3600" kern="1200">
                <a:solidFill>
                  <a:schemeClr val="accent3">
                    <a:lumMod val="75000"/>
                  </a:schemeClr>
                </a:solidFill>
                <a:latin typeface="Arial" panose="020B0604020202020204" pitchFamily="34" charset="0"/>
                <a:ea typeface="+mj-ea"/>
                <a:cs typeface="Arial" panose="020B0604020202020204" pitchFamily="34" charset="0"/>
              </a:defRPr>
            </a:lvl1pPr>
          </a:lstStyle>
          <a:p>
            <a:pPr algn="ctr"/>
            <a:r>
              <a:rPr lang="en-US" sz="2100" b="1" dirty="0">
                <a:latin typeface="Arial Narrow" panose="020B0606020202030204" pitchFamily="34" charset="0"/>
                <a:ea typeface="Calibri" panose="020F0502020204030204" pitchFamily="34" charset="0"/>
                <a:cs typeface="Times New Roman" panose="02020603050405020304" pitchFamily="18" charset="0"/>
              </a:rPr>
              <a:t>INTRODUCTION</a:t>
            </a:r>
            <a:endParaRPr lang="en-US" sz="2250" b="1" dirty="0"/>
          </a:p>
        </p:txBody>
      </p:sp>
    </p:spTree>
    <p:extLst>
      <p:ext uri="{BB962C8B-B14F-4D97-AF65-F5344CB8AC3E}">
        <p14:creationId xmlns:p14="http://schemas.microsoft.com/office/powerpoint/2010/main" val="1113506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7D0216-7625-2622-AAF8-C5881F32E336}"/>
              </a:ext>
            </a:extLst>
          </p:cNvPr>
          <p:cNvSpPr>
            <a:spLocks noGrp="1"/>
          </p:cNvSpPr>
          <p:nvPr>
            <p:ph type="title"/>
          </p:nvPr>
        </p:nvSpPr>
        <p:spPr>
          <a:xfrm>
            <a:off x="1295814" y="990815"/>
            <a:ext cx="6552371" cy="575948"/>
          </a:xfrm>
        </p:spPr>
        <p:txBody>
          <a:bodyPr>
            <a:normAutofit/>
          </a:bodyPr>
          <a:lstStyle/>
          <a:p>
            <a:r>
              <a:rPr lang="en-US" sz="1200" dirty="0"/>
              <a:t>PARTICIPATION, ACCOUNTABILITY AND GENDER-RESPONSIVE INSTITUTIONS</a:t>
            </a:r>
            <a:endParaRPr lang="en-ZA" sz="1200" dirty="0"/>
          </a:p>
        </p:txBody>
      </p:sp>
      <p:graphicFrame>
        <p:nvGraphicFramePr>
          <p:cNvPr id="7" name="Content Placeholder 2">
            <a:extLst>
              <a:ext uri="{FF2B5EF4-FFF2-40B4-BE49-F238E27FC236}">
                <a16:creationId xmlns:a16="http://schemas.microsoft.com/office/drawing/2014/main" id="{7684A5BD-EB6A-041A-E805-BF2AB2585DA9}"/>
              </a:ext>
            </a:extLst>
          </p:cNvPr>
          <p:cNvGraphicFramePr>
            <a:graphicFrameLocks noGrp="1"/>
          </p:cNvGraphicFramePr>
          <p:nvPr>
            <p:ph idx="1"/>
            <p:extLst>
              <p:ext uri="{D42A27DB-BD31-4B8C-83A1-F6EECF244321}">
                <p14:modId xmlns:p14="http://schemas.microsoft.com/office/powerpoint/2010/main" val="3711983723"/>
              </p:ext>
            </p:extLst>
          </p:nvPr>
        </p:nvGraphicFramePr>
        <p:xfrm>
          <a:off x="1500433" y="1524000"/>
          <a:ext cx="7414967" cy="406440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65227096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EF5156-1735-4F0C-86DE-82DA3D845BC4}"/>
              </a:ext>
            </a:extLst>
          </p:cNvPr>
          <p:cNvSpPr>
            <a:spLocks noGrp="1"/>
          </p:cNvSpPr>
          <p:nvPr>
            <p:ph type="title"/>
          </p:nvPr>
        </p:nvSpPr>
        <p:spPr>
          <a:xfrm>
            <a:off x="1142999" y="303329"/>
            <a:ext cx="6858000" cy="462482"/>
          </a:xfrm>
        </p:spPr>
        <p:txBody>
          <a:bodyPr>
            <a:normAutofit/>
          </a:bodyPr>
          <a:lstStyle/>
          <a:p>
            <a:pPr algn="ctr"/>
            <a:r>
              <a:rPr lang="en-US" b="1" dirty="0"/>
              <a:t>POLITICAL REPRESENTATION</a:t>
            </a:r>
          </a:p>
        </p:txBody>
      </p:sp>
      <p:sp>
        <p:nvSpPr>
          <p:cNvPr id="3" name="Content Placeholder 2">
            <a:extLst>
              <a:ext uri="{FF2B5EF4-FFF2-40B4-BE49-F238E27FC236}">
                <a16:creationId xmlns:a16="http://schemas.microsoft.com/office/drawing/2014/main" id="{45F46506-BCD0-44DD-B532-A68B270BA8E0}"/>
              </a:ext>
            </a:extLst>
          </p:cNvPr>
          <p:cNvSpPr>
            <a:spLocks noGrp="1"/>
          </p:cNvSpPr>
          <p:nvPr>
            <p:ph idx="1"/>
          </p:nvPr>
        </p:nvSpPr>
        <p:spPr>
          <a:xfrm>
            <a:off x="457201" y="817176"/>
            <a:ext cx="8229599" cy="5278824"/>
          </a:xfrm>
        </p:spPr>
        <p:txBody>
          <a:bodyPr>
            <a:normAutofit fontScale="55000" lnSpcReduction="20000"/>
          </a:bodyPr>
          <a:lstStyle/>
          <a:p>
            <a:pPr marL="285750" indent="-285750" algn="just">
              <a:lnSpc>
                <a:spcPct val="120000"/>
              </a:lnSpc>
              <a:buFont typeface="Wingdings" panose="05000000000000000000" pitchFamily="2" charset="2"/>
              <a:buChar char="Ø"/>
            </a:pPr>
            <a:r>
              <a:rPr lang="en-GB" sz="4000" b="0" dirty="0">
                <a:latin typeface="Arial" panose="020B0604020202020204" pitchFamily="34" charset="0"/>
                <a:ea typeface="Aptos" panose="020B0004020202020204" pitchFamily="34" charset="0"/>
                <a:cs typeface="Arial" panose="020B0604020202020204" pitchFamily="34" charset="0"/>
              </a:rPr>
              <a:t>Women holding seats in the National Parliament, following the 2024 National Elections, has decreased by 3 percentage points from the previous (6</a:t>
            </a:r>
            <a:r>
              <a:rPr lang="en-GB" sz="4000" b="0" baseline="30000" dirty="0">
                <a:latin typeface="Arial" panose="020B0604020202020204" pitchFamily="34" charset="0"/>
                <a:ea typeface="Aptos" panose="020B0004020202020204" pitchFamily="34" charset="0"/>
                <a:cs typeface="Arial" panose="020B0604020202020204" pitchFamily="34" charset="0"/>
              </a:rPr>
              <a:t>th</a:t>
            </a:r>
            <a:r>
              <a:rPr lang="en-GB" sz="4000" b="0" dirty="0">
                <a:latin typeface="Arial" panose="020B0604020202020204" pitchFamily="34" charset="0"/>
                <a:ea typeface="Aptos" panose="020B0004020202020204" pitchFamily="34" charset="0"/>
                <a:cs typeface="Arial" panose="020B0604020202020204" pitchFamily="34" charset="0"/>
              </a:rPr>
              <a:t>) Parliament </a:t>
            </a:r>
          </a:p>
          <a:p>
            <a:pPr marL="285750" indent="-285750" algn="just">
              <a:lnSpc>
                <a:spcPct val="120000"/>
              </a:lnSpc>
              <a:buFont typeface="Wingdings" panose="05000000000000000000" pitchFamily="2" charset="2"/>
              <a:buChar char="Ø"/>
            </a:pPr>
            <a:r>
              <a:rPr lang="en-GB" sz="4000" b="0" dirty="0">
                <a:latin typeface="Arial" panose="020B0604020202020204" pitchFamily="34" charset="0"/>
                <a:ea typeface="Aptos" panose="020B0004020202020204" pitchFamily="34" charset="0"/>
                <a:cs typeface="Arial" panose="020B0604020202020204" pitchFamily="34" charset="0"/>
              </a:rPr>
              <a:t>Of the 400 seats, only 171 are occupied by women. </a:t>
            </a:r>
          </a:p>
          <a:p>
            <a:pPr marL="285750" indent="-285750" algn="just">
              <a:lnSpc>
                <a:spcPct val="120000"/>
              </a:lnSpc>
              <a:buFont typeface="Wingdings" panose="05000000000000000000" pitchFamily="2" charset="2"/>
              <a:buChar char="Ø"/>
            </a:pPr>
            <a:r>
              <a:rPr lang="en-GB" sz="4000" b="0" dirty="0">
                <a:latin typeface="Arial" panose="020B0604020202020204" pitchFamily="34" charset="0"/>
                <a:ea typeface="Aptos" panose="020B0004020202020204" pitchFamily="34" charset="0"/>
                <a:cs typeface="Arial" panose="020B0604020202020204" pitchFamily="34" charset="0"/>
              </a:rPr>
              <a:t>The two most powerful positions in the National Assembly of National Speaker and Deputy Speaker are both women, </a:t>
            </a:r>
          </a:p>
          <a:p>
            <a:pPr marL="285750" indent="-285750" algn="just">
              <a:lnSpc>
                <a:spcPct val="120000"/>
              </a:lnSpc>
              <a:buFont typeface="Wingdings" panose="05000000000000000000" pitchFamily="2" charset="2"/>
              <a:buChar char="Ø"/>
            </a:pPr>
            <a:r>
              <a:rPr lang="en-GB" sz="4000" b="0" dirty="0">
                <a:latin typeface="Arial" panose="020B0604020202020204" pitchFamily="34" charset="0"/>
                <a:ea typeface="Aptos" panose="020B0004020202020204" pitchFamily="34" charset="0"/>
                <a:cs typeface="Arial" panose="020B0604020202020204" pitchFamily="34" charset="0"/>
              </a:rPr>
              <a:t>Of the total of 75 Executive Members appointed in June 2024, 32 are women (i.e. 42.66%). </a:t>
            </a:r>
          </a:p>
          <a:p>
            <a:pPr marL="285750" indent="-285750" algn="just">
              <a:lnSpc>
                <a:spcPct val="120000"/>
              </a:lnSpc>
              <a:buFont typeface="Wingdings" panose="05000000000000000000" pitchFamily="2" charset="2"/>
              <a:buChar char="Ø"/>
            </a:pPr>
            <a:r>
              <a:rPr lang="en-GB" sz="4000" b="0" dirty="0">
                <a:latin typeface="Arial" panose="020B0604020202020204" pitchFamily="34" charset="0"/>
                <a:ea typeface="Aptos" panose="020B0004020202020204" pitchFamily="34" charset="0"/>
                <a:cs typeface="Arial" panose="020B0604020202020204" pitchFamily="34" charset="0"/>
              </a:rPr>
              <a:t>There are 14 women (i.e. 43.75%) out of 32 Cabinet Ministers appointed, dropping from the 50% representation of women in the 6</a:t>
            </a:r>
            <a:r>
              <a:rPr lang="en-GB" sz="4000" b="0" baseline="30000" dirty="0">
                <a:latin typeface="Arial" panose="020B0604020202020204" pitchFamily="34" charset="0"/>
                <a:ea typeface="Aptos" panose="020B0004020202020204" pitchFamily="34" charset="0"/>
                <a:cs typeface="Arial" panose="020B0604020202020204" pitchFamily="34" charset="0"/>
              </a:rPr>
              <a:t>th</a:t>
            </a:r>
            <a:r>
              <a:rPr lang="en-GB" sz="4000" b="0" dirty="0">
                <a:latin typeface="Arial" panose="020B0604020202020204" pitchFamily="34" charset="0"/>
                <a:ea typeface="Aptos" panose="020B0004020202020204" pitchFamily="34" charset="0"/>
                <a:cs typeface="Arial" panose="020B0604020202020204" pitchFamily="34" charset="0"/>
              </a:rPr>
              <a:t> Administration. </a:t>
            </a:r>
          </a:p>
          <a:p>
            <a:pPr marL="285750" indent="-285750" algn="just">
              <a:lnSpc>
                <a:spcPct val="120000"/>
              </a:lnSpc>
              <a:buFont typeface="Wingdings" panose="05000000000000000000" pitchFamily="2" charset="2"/>
              <a:buChar char="Ø"/>
            </a:pPr>
            <a:r>
              <a:rPr lang="en-GB" sz="4000" b="0" dirty="0">
                <a:latin typeface="Arial" panose="020B0604020202020204" pitchFamily="34" charset="0"/>
                <a:ea typeface="Aptos" panose="020B0004020202020204" pitchFamily="34" charset="0"/>
                <a:cs typeface="Arial" panose="020B0604020202020204" pitchFamily="34" charset="0"/>
              </a:rPr>
              <a:t>There are 18 women (i.e. 41.86%) out of 43 Deputy Ministers. </a:t>
            </a:r>
          </a:p>
          <a:p>
            <a:pPr marL="285750" indent="-285750" algn="just">
              <a:lnSpc>
                <a:spcPct val="120000"/>
              </a:lnSpc>
              <a:buFont typeface="Wingdings" panose="05000000000000000000" pitchFamily="2" charset="2"/>
              <a:buChar char="Ø"/>
            </a:pPr>
            <a:r>
              <a:rPr lang="en-GB" sz="4000" b="0" dirty="0">
                <a:latin typeface="Arial" panose="020B0604020202020204" pitchFamily="34" charset="0"/>
                <a:ea typeface="Aptos" panose="020B0004020202020204" pitchFamily="34" charset="0"/>
                <a:cs typeface="Arial" panose="020B0604020202020204" pitchFamily="34" charset="0"/>
              </a:rPr>
              <a:t>Many of these Women Ministers and Deputy Ministers are young women, and representative of the LGBTQIA+ sector. </a:t>
            </a:r>
            <a:endParaRPr lang="en-ZA" sz="4000" b="0" dirty="0">
              <a:latin typeface="Arial" panose="020B0604020202020204" pitchFamily="34" charset="0"/>
              <a:ea typeface="Aptos" panose="020B0004020202020204" pitchFamily="34" charset="0"/>
              <a:cs typeface="Arial" panose="020B0604020202020204" pitchFamily="34" charset="0"/>
            </a:endParaRPr>
          </a:p>
          <a:p>
            <a:pPr algn="just">
              <a:lnSpc>
                <a:spcPct val="150000"/>
              </a:lnSpc>
              <a:spcAft>
                <a:spcPts val="600"/>
              </a:spcAft>
            </a:pPr>
            <a:endParaRPr lang="en-ZA" sz="1350" dirty="0">
              <a:latin typeface="Aptos" panose="020B0004020202020204" pitchFamily="34" charset="0"/>
              <a:ea typeface="Aptos" panose="020B0004020202020204" pitchFamily="34" charset="0"/>
              <a:cs typeface="Times New Roman" panose="02020603050405020304" pitchFamily="18" charset="0"/>
            </a:endParaRPr>
          </a:p>
        </p:txBody>
      </p:sp>
      <p:sp>
        <p:nvSpPr>
          <p:cNvPr id="4" name="Footer Placeholder 3">
            <a:extLst>
              <a:ext uri="{FF2B5EF4-FFF2-40B4-BE49-F238E27FC236}">
                <a16:creationId xmlns:a16="http://schemas.microsoft.com/office/drawing/2014/main" id="{D3417A34-BCFE-410D-9C5C-BF5D1592838B}"/>
              </a:ext>
            </a:extLst>
          </p:cNvPr>
          <p:cNvSpPr>
            <a:spLocks noGrp="1"/>
          </p:cNvSpPr>
          <p:nvPr>
            <p:ph type="ftr" sz="quarter" idx="11"/>
          </p:nvPr>
        </p:nvSpPr>
        <p:spPr>
          <a:xfrm>
            <a:off x="3686185" y="6459785"/>
            <a:ext cx="4822804" cy="365125"/>
          </a:xfrm>
          <a:prstGeom prst="rect">
            <a:avLst/>
          </a:prstGeom>
        </p:spPr>
        <p:txBody>
          <a:bodyPr vert="horz" lIns="91440" tIns="45720" rIns="91440" bIns="45720" rtlCol="0" anchor="ctr"/>
          <a:lstStyle>
            <a:defPPr>
              <a:defRPr lang="en-US"/>
            </a:defPPr>
            <a:lvl1pPr marL="0" algn="ctr" defTabSz="457200" rtl="0" eaLnBrk="1" latinLnBrk="0" hangingPunct="1">
              <a:defRPr sz="900" kern="1200" cap="all" baseline="0">
                <a:solidFill>
                  <a:srgbClr val="FFFFFF"/>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defRPr/>
            </a:pPr>
            <a:endParaRPr lang="en-US" dirty="0"/>
          </a:p>
        </p:txBody>
      </p:sp>
      <p:sp>
        <p:nvSpPr>
          <p:cNvPr id="5" name="Slide Number Placeholder 4">
            <a:extLst>
              <a:ext uri="{FF2B5EF4-FFF2-40B4-BE49-F238E27FC236}">
                <a16:creationId xmlns:a16="http://schemas.microsoft.com/office/drawing/2014/main" id="{8CE41BEC-EE82-420E-95BC-2B38AE19EECA}"/>
              </a:ext>
            </a:extLst>
          </p:cNvPr>
          <p:cNvSpPr>
            <a:spLocks noGrp="1"/>
          </p:cNvSpPr>
          <p:nvPr>
            <p:ph type="sldNum" sz="quarter" idx="4294967295"/>
          </p:nvPr>
        </p:nvSpPr>
        <p:spPr>
          <a:xfrm>
            <a:off x="6583680" y="6377940"/>
            <a:ext cx="2103120" cy="276999"/>
          </a:xfrm>
        </p:spPr>
        <p:txBody>
          <a:bodyPr/>
          <a:lstStyle/>
          <a:p>
            <a:fld id="{7199FE57-B04B-4B7C-816D-A15AF53620B8}" type="slidenum">
              <a:rPr lang="en-US" smtClean="0"/>
              <a:pPr/>
              <a:t>31</a:t>
            </a:fld>
            <a:endParaRPr lang="en-US" dirty="0"/>
          </a:p>
        </p:txBody>
      </p:sp>
    </p:spTree>
    <p:extLst>
      <p:ext uri="{BB962C8B-B14F-4D97-AF65-F5344CB8AC3E}">
        <p14:creationId xmlns:p14="http://schemas.microsoft.com/office/powerpoint/2010/main" val="263436571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D3FF552-5368-FCB4-B432-59BFA4A1537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6E4B13F-E272-ED94-27AB-33FCBD8B2493}"/>
              </a:ext>
            </a:extLst>
          </p:cNvPr>
          <p:cNvSpPr>
            <a:spLocks noGrp="1"/>
          </p:cNvSpPr>
          <p:nvPr>
            <p:ph type="title"/>
          </p:nvPr>
        </p:nvSpPr>
        <p:spPr>
          <a:xfrm>
            <a:off x="1295814" y="381000"/>
            <a:ext cx="6552371" cy="575948"/>
          </a:xfrm>
        </p:spPr>
        <p:txBody>
          <a:bodyPr>
            <a:normAutofit/>
          </a:bodyPr>
          <a:lstStyle/>
          <a:p>
            <a:r>
              <a:rPr lang="en-US" sz="2100" dirty="0"/>
              <a:t>POLITICAL REPRESENTATION</a:t>
            </a:r>
          </a:p>
        </p:txBody>
      </p:sp>
      <p:pic>
        <p:nvPicPr>
          <p:cNvPr id="7" name="Picture 6" descr="A screenshot of a computer&#10;&#10;AI-generated content may be incorrect.">
            <a:extLst>
              <a:ext uri="{FF2B5EF4-FFF2-40B4-BE49-F238E27FC236}">
                <a16:creationId xmlns:a16="http://schemas.microsoft.com/office/drawing/2014/main" id="{83875BD1-4B8D-BD20-4130-FCD538482CBF}"/>
              </a:ext>
            </a:extLst>
          </p:cNvPr>
          <p:cNvPicPr>
            <a:picLocks noChangeAspect="1"/>
          </p:cNvPicPr>
          <p:nvPr/>
        </p:nvPicPr>
        <p:blipFill>
          <a:blip r:embed="rId3"/>
          <a:srcRect l="23922" t="21678" r="24804" b="30218"/>
          <a:stretch>
            <a:fillRect/>
          </a:stretch>
        </p:blipFill>
        <p:spPr>
          <a:xfrm>
            <a:off x="73751" y="928456"/>
            <a:ext cx="8996498" cy="5215252"/>
          </a:xfrm>
          <a:prstGeom prst="rect">
            <a:avLst/>
          </a:prstGeom>
          <a:noFill/>
        </p:spPr>
      </p:pic>
      <p:sp>
        <p:nvSpPr>
          <p:cNvPr id="5" name="Slide Number Placeholder 4" hidden="1">
            <a:extLst>
              <a:ext uri="{FF2B5EF4-FFF2-40B4-BE49-F238E27FC236}">
                <a16:creationId xmlns:a16="http://schemas.microsoft.com/office/drawing/2014/main" id="{DE5357D4-54B6-FAAA-C3F7-BDD035A1ED0F}"/>
              </a:ext>
            </a:extLst>
          </p:cNvPr>
          <p:cNvSpPr>
            <a:spLocks noGrp="1"/>
          </p:cNvSpPr>
          <p:nvPr>
            <p:ph type="sldNum" sz="quarter" idx="4294967295"/>
          </p:nvPr>
        </p:nvSpPr>
        <p:spPr>
          <a:xfrm>
            <a:off x="4937760" y="5640706"/>
            <a:ext cx="1577340" cy="276999"/>
          </a:xfrm>
        </p:spPr>
        <p:txBody>
          <a:bodyPr/>
          <a:lstStyle/>
          <a:p>
            <a:pPr>
              <a:spcAft>
                <a:spcPts val="450"/>
              </a:spcAft>
            </a:pPr>
            <a:fld id="{7199FE57-B04B-4B7C-816D-A15AF53620B8}" type="slidenum">
              <a:rPr lang="en-US" smtClean="0"/>
              <a:pPr>
                <a:spcAft>
                  <a:spcPts val="450"/>
                </a:spcAft>
              </a:pPr>
              <a:t>32</a:t>
            </a:fld>
            <a:endParaRPr lang="en-US"/>
          </a:p>
        </p:txBody>
      </p:sp>
    </p:spTree>
    <p:extLst>
      <p:ext uri="{BB962C8B-B14F-4D97-AF65-F5344CB8AC3E}">
        <p14:creationId xmlns:p14="http://schemas.microsoft.com/office/powerpoint/2010/main" val="10092269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FA80060-7348-DB5B-198E-3531C025CA4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4A8849F-2C22-96B8-91BD-1B85E0809776}"/>
              </a:ext>
            </a:extLst>
          </p:cNvPr>
          <p:cNvSpPr>
            <a:spLocks noGrp="1"/>
          </p:cNvSpPr>
          <p:nvPr>
            <p:ph type="title"/>
          </p:nvPr>
        </p:nvSpPr>
        <p:spPr>
          <a:xfrm>
            <a:off x="1614487" y="304800"/>
            <a:ext cx="5915025" cy="588233"/>
          </a:xfrm>
        </p:spPr>
        <p:txBody>
          <a:bodyPr anchor="ctr">
            <a:normAutofit/>
          </a:bodyPr>
          <a:lstStyle/>
          <a:p>
            <a:r>
              <a:rPr lang="en-US" sz="2100" dirty="0"/>
              <a:t>Decision-making positions at the Local level</a:t>
            </a:r>
            <a:endParaRPr lang="en-ZA" sz="2100" dirty="0"/>
          </a:p>
        </p:txBody>
      </p:sp>
      <p:sp>
        <p:nvSpPr>
          <p:cNvPr id="3" name="Content Placeholder 2">
            <a:extLst>
              <a:ext uri="{FF2B5EF4-FFF2-40B4-BE49-F238E27FC236}">
                <a16:creationId xmlns:a16="http://schemas.microsoft.com/office/drawing/2014/main" id="{8B81EC04-0F02-438D-DE76-E3F8AA0067CC}"/>
              </a:ext>
            </a:extLst>
          </p:cNvPr>
          <p:cNvSpPr>
            <a:spLocks noGrp="1"/>
          </p:cNvSpPr>
          <p:nvPr>
            <p:ph idx="1"/>
          </p:nvPr>
        </p:nvSpPr>
        <p:spPr>
          <a:xfrm>
            <a:off x="141790" y="893033"/>
            <a:ext cx="4430211" cy="5660167"/>
          </a:xfrm>
        </p:spPr>
        <p:txBody>
          <a:bodyPr>
            <a:normAutofit fontScale="47500" lnSpcReduction="20000"/>
          </a:bodyPr>
          <a:lstStyle/>
          <a:p>
            <a:pPr marL="457200" indent="-457200" algn="just">
              <a:buFont typeface="Wingdings" panose="05000000000000000000" pitchFamily="2" charset="2"/>
              <a:buChar char="Ø"/>
            </a:pPr>
            <a:r>
              <a:rPr lang="en-US" sz="3800" b="0" dirty="0">
                <a:latin typeface="Arial" panose="020B0604020202020204" pitchFamily="34" charset="0"/>
                <a:cs typeface="Arial" panose="020B0604020202020204" pitchFamily="34" charset="0"/>
              </a:rPr>
              <a:t>Local government is the sphere of government closest to the persons and is responsible for providing basic services such as water, electricity and sanitation to communities across the country. </a:t>
            </a:r>
          </a:p>
          <a:p>
            <a:pPr marL="457200" indent="-457200" algn="just">
              <a:buFont typeface="Wingdings" panose="05000000000000000000" pitchFamily="2" charset="2"/>
              <a:buChar char="Ø"/>
            </a:pPr>
            <a:r>
              <a:rPr lang="en-US" sz="3800" b="0" dirty="0">
                <a:latin typeface="Arial" panose="020B0604020202020204" pitchFamily="34" charset="0"/>
                <a:cs typeface="Arial" panose="020B0604020202020204" pitchFamily="34" charset="0"/>
              </a:rPr>
              <a:t>The municipal elections take place every five years where mayors and councillors are elected. These members sit on the municipal council, which is the decision-making and political body directing the mandate of the municipality.</a:t>
            </a:r>
          </a:p>
          <a:p>
            <a:pPr marL="457200" indent="-457200" algn="just">
              <a:buFont typeface="Wingdings" panose="05000000000000000000" pitchFamily="2" charset="2"/>
              <a:buChar char="Ø"/>
            </a:pPr>
            <a:r>
              <a:rPr lang="en-US" sz="3800" b="0" dirty="0">
                <a:latin typeface="Arial" panose="020B0604020202020204" pitchFamily="34" charset="0"/>
                <a:cs typeface="Arial" panose="020B0604020202020204" pitchFamily="34" charset="0"/>
              </a:rPr>
              <a:t>Nationally, males were more likely to hold mayoral positions than females (68,0% vs 32,0%). </a:t>
            </a:r>
          </a:p>
          <a:p>
            <a:pPr marL="457200" indent="-457200" algn="just">
              <a:buFont typeface="Wingdings" panose="05000000000000000000" pitchFamily="2" charset="2"/>
              <a:buChar char="Ø"/>
            </a:pPr>
            <a:r>
              <a:rPr lang="en-US" sz="3800" b="0" dirty="0">
                <a:latin typeface="Arial" panose="020B0604020202020204" pitchFamily="34" charset="0"/>
                <a:cs typeface="Arial" panose="020B0604020202020204" pitchFamily="34" charset="0"/>
              </a:rPr>
              <a:t>North-West is the only municipality with parity regarding mayoral positions. </a:t>
            </a:r>
          </a:p>
          <a:p>
            <a:pPr marL="457200" indent="-457200" algn="just">
              <a:buFont typeface="Wingdings" panose="05000000000000000000" pitchFamily="2" charset="2"/>
              <a:buChar char="Ø"/>
            </a:pPr>
            <a:r>
              <a:rPr lang="en-US" sz="3800" b="0" dirty="0">
                <a:latin typeface="Arial" panose="020B0604020202020204" pitchFamily="34" charset="0"/>
                <a:cs typeface="Arial" panose="020B0604020202020204" pitchFamily="34" charset="0"/>
              </a:rPr>
              <a:t>Eastern Cape was the only province where the females occupied the highest proportions of mayoral positions compared to their male counterparts. </a:t>
            </a:r>
          </a:p>
          <a:p>
            <a:pPr marL="457200" indent="-457200" algn="just">
              <a:buFont typeface="Wingdings" panose="05000000000000000000" pitchFamily="2" charset="2"/>
              <a:buChar char="Ø"/>
            </a:pPr>
            <a:r>
              <a:rPr lang="en-US" sz="3800" b="0" dirty="0">
                <a:latin typeface="Arial" panose="020B0604020202020204" pitchFamily="34" charset="0"/>
                <a:cs typeface="Arial" panose="020B0604020202020204" pitchFamily="34" charset="0"/>
              </a:rPr>
              <a:t>Only 45% of executive mayors in GP are female.</a:t>
            </a:r>
          </a:p>
          <a:p>
            <a:endParaRPr lang="en-US" dirty="0"/>
          </a:p>
        </p:txBody>
      </p:sp>
      <p:pic>
        <p:nvPicPr>
          <p:cNvPr id="5" name="Picture 4">
            <a:extLst>
              <a:ext uri="{FF2B5EF4-FFF2-40B4-BE49-F238E27FC236}">
                <a16:creationId xmlns:a16="http://schemas.microsoft.com/office/drawing/2014/main" id="{9AB64FB2-209D-437D-53B0-0EADB044EE77}"/>
              </a:ext>
            </a:extLst>
          </p:cNvPr>
          <p:cNvPicPr>
            <a:picLocks noChangeAspect="1"/>
          </p:cNvPicPr>
          <p:nvPr/>
        </p:nvPicPr>
        <p:blipFill>
          <a:blip r:embed="rId2"/>
          <a:srcRect l="25052" t="22554" r="7732" b="7618"/>
          <a:stretch>
            <a:fillRect/>
          </a:stretch>
        </p:blipFill>
        <p:spPr>
          <a:xfrm>
            <a:off x="4752564" y="1568896"/>
            <a:ext cx="4249646" cy="3463922"/>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113815630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555DDEF-DC60-F2D0-D106-8E6D23643CB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172EC77-58A7-76A5-46A6-9753020411E9}"/>
              </a:ext>
            </a:extLst>
          </p:cNvPr>
          <p:cNvSpPr>
            <a:spLocks noGrp="1"/>
          </p:cNvSpPr>
          <p:nvPr>
            <p:ph type="title"/>
          </p:nvPr>
        </p:nvSpPr>
        <p:spPr>
          <a:xfrm>
            <a:off x="1371600" y="304800"/>
            <a:ext cx="5915025" cy="588233"/>
          </a:xfrm>
        </p:spPr>
        <p:txBody>
          <a:bodyPr anchor="ctr">
            <a:normAutofit/>
          </a:bodyPr>
          <a:lstStyle/>
          <a:p>
            <a:r>
              <a:rPr lang="en-US" sz="2100" dirty="0"/>
              <a:t>Decision-making positions at the Local level</a:t>
            </a:r>
            <a:endParaRPr lang="en-ZA" sz="2100" dirty="0"/>
          </a:p>
        </p:txBody>
      </p:sp>
      <p:sp>
        <p:nvSpPr>
          <p:cNvPr id="3" name="Content Placeholder 2">
            <a:extLst>
              <a:ext uri="{FF2B5EF4-FFF2-40B4-BE49-F238E27FC236}">
                <a16:creationId xmlns:a16="http://schemas.microsoft.com/office/drawing/2014/main" id="{1577F476-EEAA-90E2-19CB-81F4B9996F3A}"/>
              </a:ext>
            </a:extLst>
          </p:cNvPr>
          <p:cNvSpPr>
            <a:spLocks noGrp="1"/>
          </p:cNvSpPr>
          <p:nvPr>
            <p:ph idx="1"/>
          </p:nvPr>
        </p:nvSpPr>
        <p:spPr>
          <a:xfrm>
            <a:off x="609600" y="762000"/>
            <a:ext cx="8047298" cy="1773967"/>
          </a:xfrm>
        </p:spPr>
        <p:txBody>
          <a:bodyPr>
            <a:noAutofit/>
          </a:bodyPr>
          <a:lstStyle/>
          <a:p>
            <a:pPr marL="285750" indent="-285750" algn="just">
              <a:buFont typeface="Wingdings" panose="05000000000000000000" pitchFamily="2" charset="2"/>
              <a:buChar char="q"/>
            </a:pPr>
            <a:r>
              <a:rPr lang="en-US" sz="1600" b="0" dirty="0">
                <a:latin typeface="Arial" panose="020B0604020202020204" pitchFamily="34" charset="0"/>
                <a:cs typeface="Arial" panose="020B0604020202020204" pitchFamily="34" charset="0"/>
              </a:rPr>
              <a:t>Councillors are entrusted to work in local communities to address development and empowerment issues.</a:t>
            </a:r>
          </a:p>
          <a:p>
            <a:pPr marL="285750" indent="-285750" algn="just">
              <a:buFont typeface="Wingdings" panose="05000000000000000000" pitchFamily="2" charset="2"/>
              <a:buChar char="q"/>
            </a:pPr>
            <a:r>
              <a:rPr lang="en-US" sz="1600" b="0" dirty="0">
                <a:latin typeface="Arial" panose="020B0604020202020204" pitchFamily="34" charset="0"/>
                <a:cs typeface="Arial" panose="020B0604020202020204" pitchFamily="34" charset="0"/>
              </a:rPr>
              <a:t>This requires gender mainstreaming and sensitivity, i.e. being aware of the issues around gender, and ensuring that these are taken into consideration when drafting programmes and making decisions.</a:t>
            </a:r>
          </a:p>
          <a:p>
            <a:pPr marL="285750" indent="-285750" algn="just">
              <a:buFont typeface="Wingdings" panose="05000000000000000000" pitchFamily="2" charset="2"/>
              <a:buChar char="q"/>
            </a:pPr>
            <a:r>
              <a:rPr lang="en-US" sz="1600" b="0" dirty="0">
                <a:latin typeface="Arial" panose="020B0604020202020204" pitchFamily="34" charset="0"/>
                <a:cs typeface="Arial" panose="020B0604020202020204" pitchFamily="34" charset="0"/>
              </a:rPr>
              <a:t>The graph below show that the majority of municipal councillors are males. </a:t>
            </a:r>
          </a:p>
          <a:p>
            <a:pPr marL="285750" indent="-285750" algn="just">
              <a:buFont typeface="Wingdings" panose="05000000000000000000" pitchFamily="2" charset="2"/>
              <a:buChar char="q"/>
            </a:pPr>
            <a:r>
              <a:rPr lang="en-US" sz="1600" b="0" dirty="0">
                <a:latin typeface="Arial" panose="020B0604020202020204" pitchFamily="34" charset="0"/>
                <a:cs typeface="Arial" panose="020B0604020202020204" pitchFamily="34" charset="0"/>
              </a:rPr>
              <a:t>Nationally, 37,7% of the municipal councillors were females.</a:t>
            </a:r>
          </a:p>
          <a:p>
            <a:pPr algn="just"/>
            <a:endParaRPr lang="en-US" sz="1600" dirty="0"/>
          </a:p>
        </p:txBody>
      </p:sp>
      <p:pic>
        <p:nvPicPr>
          <p:cNvPr id="6" name="Picture 5">
            <a:extLst>
              <a:ext uri="{FF2B5EF4-FFF2-40B4-BE49-F238E27FC236}">
                <a16:creationId xmlns:a16="http://schemas.microsoft.com/office/drawing/2014/main" id="{4EEAC56D-AF15-C09E-DCD9-E2E5E6ED3358}"/>
              </a:ext>
            </a:extLst>
          </p:cNvPr>
          <p:cNvPicPr>
            <a:picLocks noChangeAspect="1"/>
          </p:cNvPicPr>
          <p:nvPr/>
        </p:nvPicPr>
        <p:blipFill>
          <a:blip r:embed="rId2"/>
          <a:srcRect l="24124" t="22371" r="7971" b="8900"/>
          <a:stretch>
            <a:fillRect/>
          </a:stretch>
        </p:blipFill>
        <p:spPr>
          <a:xfrm>
            <a:off x="609600" y="2667000"/>
            <a:ext cx="8047298" cy="35814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55894377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show="0">
  <p:cSld>
    <p:spTree>
      <p:nvGrpSpPr>
        <p:cNvPr id="1" name="">
          <a:extLst>
            <a:ext uri="{FF2B5EF4-FFF2-40B4-BE49-F238E27FC236}">
              <a16:creationId xmlns:a16="http://schemas.microsoft.com/office/drawing/2014/main" id="{A142234E-D192-EA91-4302-F5E5AD14BEB1}"/>
            </a:ext>
          </a:extLst>
        </p:cNvPr>
        <p:cNvGrpSpPr/>
        <p:nvPr/>
      </p:nvGrpSpPr>
      <p:grpSpPr>
        <a:xfrm>
          <a:off x="0" y="0"/>
          <a:ext cx="0" cy="0"/>
          <a:chOff x="0" y="0"/>
          <a:chExt cx="0" cy="0"/>
        </a:xfrm>
      </p:grpSpPr>
      <p:pic>
        <p:nvPicPr>
          <p:cNvPr id="4" name="Picture 3">
            <a:extLst>
              <a:ext uri="{FF2B5EF4-FFF2-40B4-BE49-F238E27FC236}">
                <a16:creationId xmlns:a16="http://schemas.microsoft.com/office/drawing/2014/main" id="{A59E2E25-EE7F-ED8D-EEFC-F312090BC9A3}"/>
              </a:ext>
            </a:extLst>
          </p:cNvPr>
          <p:cNvPicPr>
            <a:picLocks noChangeAspect="1"/>
          </p:cNvPicPr>
          <p:nvPr/>
        </p:nvPicPr>
        <p:blipFill>
          <a:blip r:embed="rId2"/>
          <a:srcRect l="20127" t="22616" r="19779" b="17806"/>
          <a:stretch>
            <a:fillRect/>
          </a:stretch>
        </p:blipFill>
        <p:spPr>
          <a:xfrm>
            <a:off x="409455" y="857250"/>
            <a:ext cx="8325091" cy="4642585"/>
          </a:xfrm>
          <a:prstGeom prst="rect">
            <a:avLst/>
          </a:prstGeom>
        </p:spPr>
      </p:pic>
    </p:spTree>
    <p:extLst>
      <p:ext uri="{BB962C8B-B14F-4D97-AF65-F5344CB8AC3E}">
        <p14:creationId xmlns:p14="http://schemas.microsoft.com/office/powerpoint/2010/main" val="331180196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show="0">
  <p:cSld>
    <p:spTree>
      <p:nvGrpSpPr>
        <p:cNvPr id="1" name="">
          <a:extLst>
            <a:ext uri="{FF2B5EF4-FFF2-40B4-BE49-F238E27FC236}">
              <a16:creationId xmlns:a16="http://schemas.microsoft.com/office/drawing/2014/main" id="{F534AAF2-42E4-6F4C-F95C-B2D47C6C70E9}"/>
            </a:ext>
          </a:extLst>
        </p:cNvPr>
        <p:cNvGrpSpPr/>
        <p:nvPr/>
      </p:nvGrpSpPr>
      <p:grpSpPr>
        <a:xfrm>
          <a:off x="0" y="0"/>
          <a:ext cx="0" cy="0"/>
          <a:chOff x="0" y="0"/>
          <a:chExt cx="0" cy="0"/>
        </a:xfrm>
      </p:grpSpPr>
      <p:pic>
        <p:nvPicPr>
          <p:cNvPr id="6" name="Picture 5">
            <a:extLst>
              <a:ext uri="{FF2B5EF4-FFF2-40B4-BE49-F238E27FC236}">
                <a16:creationId xmlns:a16="http://schemas.microsoft.com/office/drawing/2014/main" id="{066F548E-0ABA-FB5A-9DA3-E262EFA8585A}"/>
              </a:ext>
            </a:extLst>
          </p:cNvPr>
          <p:cNvPicPr>
            <a:picLocks noChangeAspect="1"/>
          </p:cNvPicPr>
          <p:nvPr/>
        </p:nvPicPr>
        <p:blipFill>
          <a:blip r:embed="rId2"/>
          <a:srcRect l="20221" t="33418" r="20918" b="6836"/>
          <a:stretch>
            <a:fillRect/>
          </a:stretch>
        </p:blipFill>
        <p:spPr>
          <a:xfrm>
            <a:off x="478044" y="609600"/>
            <a:ext cx="8187911" cy="4574719"/>
          </a:xfrm>
          <a:prstGeom prst="rect">
            <a:avLst/>
          </a:prstGeom>
        </p:spPr>
      </p:pic>
      <p:sp>
        <p:nvSpPr>
          <p:cNvPr id="3" name="TextBox 2">
            <a:extLst>
              <a:ext uri="{FF2B5EF4-FFF2-40B4-BE49-F238E27FC236}">
                <a16:creationId xmlns:a16="http://schemas.microsoft.com/office/drawing/2014/main" id="{3DD01776-B224-82E0-F845-9F0F363830C2}"/>
              </a:ext>
            </a:extLst>
          </p:cNvPr>
          <p:cNvSpPr txBox="1"/>
          <p:nvPr/>
        </p:nvSpPr>
        <p:spPr>
          <a:xfrm>
            <a:off x="478044" y="304800"/>
            <a:ext cx="8132555" cy="369332"/>
          </a:xfrm>
          <a:prstGeom prst="rect">
            <a:avLst/>
          </a:prstGeom>
          <a:noFill/>
        </p:spPr>
        <p:txBody>
          <a:bodyPr wrap="square">
            <a:spAutoFit/>
          </a:bodyPr>
          <a:lstStyle/>
          <a:p>
            <a:r>
              <a:rPr lang="en-US" sz="1800" b="1" i="0" u="none" strike="noStrike" baseline="0" dirty="0">
                <a:solidFill>
                  <a:schemeClr val="tx1"/>
                </a:solidFill>
                <a:latin typeface="Roboto-Light"/>
              </a:rPr>
              <a:t>Women's representation in Provincial legislatures by elected political parties</a:t>
            </a:r>
            <a:endParaRPr lang="en-ZA" b="1" dirty="0">
              <a:solidFill>
                <a:schemeClr val="tx1"/>
              </a:solidFill>
            </a:endParaRPr>
          </a:p>
        </p:txBody>
      </p:sp>
    </p:spTree>
    <p:extLst>
      <p:ext uri="{BB962C8B-B14F-4D97-AF65-F5344CB8AC3E}">
        <p14:creationId xmlns:p14="http://schemas.microsoft.com/office/powerpoint/2010/main" val="313429657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74FC3A-5484-2C5F-ADAC-DD5DE7B4F2DA}"/>
              </a:ext>
            </a:extLst>
          </p:cNvPr>
          <p:cNvSpPr>
            <a:spLocks noGrp="1"/>
          </p:cNvSpPr>
          <p:nvPr>
            <p:ph type="title"/>
          </p:nvPr>
        </p:nvSpPr>
        <p:spPr>
          <a:xfrm>
            <a:off x="205676" y="304800"/>
            <a:ext cx="8253730" cy="369332"/>
          </a:xfrm>
        </p:spPr>
        <p:txBody>
          <a:bodyPr/>
          <a:lstStyle/>
          <a:p>
            <a:r>
              <a:rPr lang="en-US" sz="2400" dirty="0">
                <a:latin typeface="Arial" panose="020B0604020202020204" pitchFamily="34" charset="0"/>
                <a:cs typeface="Arial" panose="020B0604020202020204" pitchFamily="34" charset="0"/>
              </a:rPr>
              <a:t>Assessment of gender in top five party manifestos</a:t>
            </a:r>
            <a:endParaRPr lang="en-ZA" sz="2400" dirty="0">
              <a:latin typeface="Arial" panose="020B0604020202020204" pitchFamily="34" charset="0"/>
              <a:cs typeface="Arial" panose="020B0604020202020204" pitchFamily="34" charset="0"/>
            </a:endParaRPr>
          </a:p>
        </p:txBody>
      </p:sp>
      <p:graphicFrame>
        <p:nvGraphicFramePr>
          <p:cNvPr id="4" name="Table 3">
            <a:extLst>
              <a:ext uri="{FF2B5EF4-FFF2-40B4-BE49-F238E27FC236}">
                <a16:creationId xmlns:a16="http://schemas.microsoft.com/office/drawing/2014/main" id="{70BCCE09-1B89-7A79-B726-CC1AD2D6C1A5}"/>
              </a:ext>
            </a:extLst>
          </p:cNvPr>
          <p:cNvGraphicFramePr>
            <a:graphicFrameLocks noGrp="1"/>
          </p:cNvGraphicFramePr>
          <p:nvPr>
            <p:extLst>
              <p:ext uri="{D42A27DB-BD31-4B8C-83A1-F6EECF244321}">
                <p14:modId xmlns:p14="http://schemas.microsoft.com/office/powerpoint/2010/main" val="2311622048"/>
              </p:ext>
            </p:extLst>
          </p:nvPr>
        </p:nvGraphicFramePr>
        <p:xfrm>
          <a:off x="217106" y="943280"/>
          <a:ext cx="8785925" cy="4971440"/>
        </p:xfrm>
        <a:graphic>
          <a:graphicData uri="http://schemas.openxmlformats.org/drawingml/2006/table">
            <a:tbl>
              <a:tblPr firstRow="1" bandRow="1">
                <a:tableStyleId>{5C22544A-7EE6-4342-B048-85BDC9FD1C3A}</a:tableStyleId>
              </a:tblPr>
              <a:tblGrid>
                <a:gridCol w="940723">
                  <a:extLst>
                    <a:ext uri="{9D8B030D-6E8A-4147-A177-3AD203B41FA5}">
                      <a16:colId xmlns:a16="http://schemas.microsoft.com/office/drawing/2014/main" val="3583917068"/>
                    </a:ext>
                  </a:extLst>
                </a:gridCol>
                <a:gridCol w="1085369">
                  <a:extLst>
                    <a:ext uri="{9D8B030D-6E8A-4147-A177-3AD203B41FA5}">
                      <a16:colId xmlns:a16="http://schemas.microsoft.com/office/drawing/2014/main" val="3366344247"/>
                    </a:ext>
                  </a:extLst>
                </a:gridCol>
                <a:gridCol w="1168858">
                  <a:extLst>
                    <a:ext uri="{9D8B030D-6E8A-4147-A177-3AD203B41FA5}">
                      <a16:colId xmlns:a16="http://schemas.microsoft.com/office/drawing/2014/main" val="38340959"/>
                    </a:ext>
                  </a:extLst>
                </a:gridCol>
                <a:gridCol w="1001879">
                  <a:extLst>
                    <a:ext uri="{9D8B030D-6E8A-4147-A177-3AD203B41FA5}">
                      <a16:colId xmlns:a16="http://schemas.microsoft.com/office/drawing/2014/main" val="3522439311"/>
                    </a:ext>
                  </a:extLst>
                </a:gridCol>
                <a:gridCol w="1085369">
                  <a:extLst>
                    <a:ext uri="{9D8B030D-6E8A-4147-A177-3AD203B41FA5}">
                      <a16:colId xmlns:a16="http://schemas.microsoft.com/office/drawing/2014/main" val="209186028"/>
                    </a:ext>
                  </a:extLst>
                </a:gridCol>
                <a:gridCol w="834900">
                  <a:extLst>
                    <a:ext uri="{9D8B030D-6E8A-4147-A177-3AD203B41FA5}">
                      <a16:colId xmlns:a16="http://schemas.microsoft.com/office/drawing/2014/main" val="2052424017"/>
                    </a:ext>
                  </a:extLst>
                </a:gridCol>
                <a:gridCol w="716399">
                  <a:extLst>
                    <a:ext uri="{9D8B030D-6E8A-4147-A177-3AD203B41FA5}">
                      <a16:colId xmlns:a16="http://schemas.microsoft.com/office/drawing/2014/main" val="967586891"/>
                    </a:ext>
                  </a:extLst>
                </a:gridCol>
                <a:gridCol w="976214">
                  <a:extLst>
                    <a:ext uri="{9D8B030D-6E8A-4147-A177-3AD203B41FA5}">
                      <a16:colId xmlns:a16="http://schemas.microsoft.com/office/drawing/2014/main" val="59786302"/>
                    </a:ext>
                  </a:extLst>
                </a:gridCol>
                <a:gridCol w="976214">
                  <a:extLst>
                    <a:ext uri="{9D8B030D-6E8A-4147-A177-3AD203B41FA5}">
                      <a16:colId xmlns:a16="http://schemas.microsoft.com/office/drawing/2014/main" val="954481410"/>
                    </a:ext>
                  </a:extLst>
                </a:gridCol>
              </a:tblGrid>
              <a:tr h="1641600">
                <a:tc>
                  <a:txBody>
                    <a:bodyPr/>
                    <a:lstStyle/>
                    <a:p>
                      <a:r>
                        <a:rPr lang="en-ZA" sz="1200" dirty="0">
                          <a:solidFill>
                            <a:schemeClr val="tx1"/>
                          </a:solidFill>
                          <a:latin typeface="Arial" panose="020B0604020202020204" pitchFamily="34" charset="0"/>
                          <a:cs typeface="Arial" panose="020B0604020202020204" pitchFamily="34" charset="0"/>
                        </a:rPr>
                        <a:t>Party</a:t>
                      </a:r>
                    </a:p>
                  </a:txBody>
                  <a:tcPr/>
                </a:tc>
                <a:tc>
                  <a:txBody>
                    <a:bodyPr/>
                    <a:lstStyle/>
                    <a:p>
                      <a:r>
                        <a:rPr lang="en-US" sz="1200" dirty="0">
                          <a:solidFill>
                            <a:schemeClr val="tx1"/>
                          </a:solidFill>
                          <a:latin typeface="Arial" panose="020B0604020202020204" pitchFamily="34" charset="0"/>
                          <a:cs typeface="Arial" panose="020B0604020202020204" pitchFamily="34" charset="0"/>
                        </a:rPr>
                        <a:t>Quota for women's</a:t>
                      </a:r>
                    </a:p>
                    <a:p>
                      <a:r>
                        <a:rPr lang="en-US" sz="1200" dirty="0">
                          <a:solidFill>
                            <a:schemeClr val="tx1"/>
                          </a:solidFill>
                          <a:latin typeface="Arial" panose="020B0604020202020204" pitchFamily="34" charset="0"/>
                          <a:cs typeface="Arial" panose="020B0604020202020204" pitchFamily="34" charset="0"/>
                        </a:rPr>
                        <a:t>political participation</a:t>
                      </a:r>
                      <a:endParaRPr lang="en-ZA" sz="1200" dirty="0">
                        <a:solidFill>
                          <a:schemeClr val="tx1"/>
                        </a:solidFill>
                        <a:latin typeface="Arial" panose="020B0604020202020204" pitchFamily="34" charset="0"/>
                        <a:cs typeface="Arial" panose="020B0604020202020204" pitchFamily="34" charset="0"/>
                      </a:endParaRPr>
                    </a:p>
                  </a:txBody>
                  <a:tcPr/>
                </a:tc>
                <a:tc>
                  <a:txBody>
                    <a:bodyPr/>
                    <a:lstStyle/>
                    <a:p>
                      <a:r>
                        <a:rPr lang="en-US" sz="1200" dirty="0">
                          <a:solidFill>
                            <a:schemeClr val="tx1"/>
                          </a:solidFill>
                          <a:latin typeface="Arial" panose="020B0604020202020204" pitchFamily="34" charset="0"/>
                          <a:cs typeface="Arial" panose="020B0604020202020204" pitchFamily="34" charset="0"/>
                        </a:rPr>
                        <a:t>Gender as</a:t>
                      </a:r>
                    </a:p>
                    <a:p>
                      <a:r>
                        <a:rPr lang="en-US" sz="1200" dirty="0">
                          <a:solidFill>
                            <a:schemeClr val="tx1"/>
                          </a:solidFill>
                          <a:latin typeface="Arial" panose="020B0604020202020204" pitchFamily="34" charset="0"/>
                          <a:cs typeface="Arial" panose="020B0604020202020204" pitchFamily="34" charset="0"/>
                        </a:rPr>
                        <a:t>standalone</a:t>
                      </a:r>
                    </a:p>
                    <a:p>
                      <a:r>
                        <a:rPr lang="en-US" sz="1200" dirty="0">
                          <a:solidFill>
                            <a:schemeClr val="tx1"/>
                          </a:solidFill>
                          <a:latin typeface="Arial" panose="020B0604020202020204" pitchFamily="34" charset="0"/>
                          <a:cs typeface="Arial" panose="020B0604020202020204" pitchFamily="34" charset="0"/>
                        </a:rPr>
                        <a:t>issue in the</a:t>
                      </a:r>
                    </a:p>
                    <a:p>
                      <a:r>
                        <a:rPr lang="en-US" sz="1200" dirty="0">
                          <a:solidFill>
                            <a:schemeClr val="tx1"/>
                          </a:solidFill>
                          <a:latin typeface="Arial" panose="020B0604020202020204" pitchFamily="34" charset="0"/>
                          <a:cs typeface="Arial" panose="020B0604020202020204" pitchFamily="34" charset="0"/>
                        </a:rPr>
                        <a:t>manifesto</a:t>
                      </a:r>
                      <a:endParaRPr lang="en-ZA" sz="1200" dirty="0">
                        <a:solidFill>
                          <a:schemeClr val="tx1"/>
                        </a:solidFill>
                        <a:latin typeface="Arial" panose="020B0604020202020204" pitchFamily="34" charset="0"/>
                        <a:cs typeface="Arial" panose="020B0604020202020204" pitchFamily="34" charset="0"/>
                      </a:endParaRPr>
                    </a:p>
                  </a:txBody>
                  <a:tcPr/>
                </a:tc>
                <a:tc>
                  <a:txBody>
                    <a:bodyPr/>
                    <a:lstStyle/>
                    <a:p>
                      <a:r>
                        <a:rPr lang="en-US" sz="1200" dirty="0">
                          <a:solidFill>
                            <a:schemeClr val="tx1"/>
                          </a:solidFill>
                          <a:latin typeface="Arial" panose="020B0604020202020204" pitchFamily="34" charset="0"/>
                          <a:cs typeface="Arial" panose="020B0604020202020204" pitchFamily="34" charset="0"/>
                        </a:rPr>
                        <a:t>Gender</a:t>
                      </a:r>
                    </a:p>
                    <a:p>
                      <a:r>
                        <a:rPr lang="en-US" sz="1200" dirty="0">
                          <a:solidFill>
                            <a:schemeClr val="tx1"/>
                          </a:solidFill>
                          <a:latin typeface="Arial" panose="020B0604020202020204" pitchFamily="34" charset="0"/>
                          <a:cs typeface="Arial" panose="020B0604020202020204" pitchFamily="34" charset="0"/>
                        </a:rPr>
                        <a:t>mainstreamed</a:t>
                      </a:r>
                    </a:p>
                    <a:p>
                      <a:r>
                        <a:rPr lang="en-US" sz="1200" dirty="0">
                          <a:solidFill>
                            <a:schemeClr val="tx1"/>
                          </a:solidFill>
                          <a:latin typeface="Arial" panose="020B0604020202020204" pitchFamily="34" charset="0"/>
                          <a:cs typeface="Arial" panose="020B0604020202020204" pitchFamily="34" charset="0"/>
                        </a:rPr>
                        <a:t>in all areas of</a:t>
                      </a:r>
                    </a:p>
                    <a:p>
                      <a:r>
                        <a:rPr lang="en-US" sz="1200" dirty="0">
                          <a:solidFill>
                            <a:schemeClr val="tx1"/>
                          </a:solidFill>
                          <a:latin typeface="Arial" panose="020B0604020202020204" pitchFamily="34" charset="0"/>
                          <a:cs typeface="Arial" panose="020B0604020202020204" pitchFamily="34" charset="0"/>
                        </a:rPr>
                        <a:t>the manifesto</a:t>
                      </a:r>
                      <a:endParaRPr lang="en-ZA" sz="1200" dirty="0">
                        <a:solidFill>
                          <a:schemeClr val="tx1"/>
                        </a:solidFill>
                        <a:latin typeface="Arial" panose="020B0604020202020204" pitchFamily="34" charset="0"/>
                        <a:cs typeface="Arial" panose="020B0604020202020204" pitchFamily="34" charset="0"/>
                      </a:endParaRPr>
                    </a:p>
                  </a:txBody>
                  <a:tcPr/>
                </a:tc>
                <a:tc>
                  <a:txBody>
                    <a:bodyPr/>
                    <a:lstStyle/>
                    <a:p>
                      <a:r>
                        <a:rPr lang="en-ZA" sz="1200" dirty="0">
                          <a:solidFill>
                            <a:schemeClr val="tx1"/>
                          </a:solidFill>
                          <a:latin typeface="Arial" panose="020B0604020202020204" pitchFamily="34" charset="0"/>
                          <a:cs typeface="Arial" panose="020B0604020202020204" pitchFamily="34" charset="0"/>
                        </a:rPr>
                        <a:t>LGBTI+ and</a:t>
                      </a:r>
                    </a:p>
                    <a:p>
                      <a:r>
                        <a:rPr lang="en-ZA" sz="1200" dirty="0">
                          <a:solidFill>
                            <a:schemeClr val="tx1"/>
                          </a:solidFill>
                          <a:latin typeface="Arial" panose="020B0604020202020204" pitchFamily="34" charset="0"/>
                          <a:cs typeface="Arial" panose="020B0604020202020204" pitchFamily="34" charset="0"/>
                        </a:rPr>
                        <a:t>diversity</a:t>
                      </a:r>
                    </a:p>
                  </a:txBody>
                  <a:tcPr/>
                </a:tc>
                <a:tc>
                  <a:txBody>
                    <a:bodyPr/>
                    <a:lstStyle/>
                    <a:p>
                      <a:r>
                        <a:rPr lang="en-ZA" sz="1200" dirty="0">
                          <a:solidFill>
                            <a:schemeClr val="tx1"/>
                          </a:solidFill>
                          <a:latin typeface="Arial" panose="020B0604020202020204" pitchFamily="34" charset="0"/>
                          <a:cs typeface="Arial" panose="020B0604020202020204" pitchFamily="34" charset="0"/>
                        </a:rPr>
                        <a:t>GBVF</a:t>
                      </a:r>
                    </a:p>
                  </a:txBody>
                  <a:tcPr/>
                </a:tc>
                <a:tc>
                  <a:txBody>
                    <a:bodyPr/>
                    <a:lstStyle/>
                    <a:p>
                      <a:r>
                        <a:rPr lang="en-ZA" sz="1200" dirty="0">
                          <a:solidFill>
                            <a:schemeClr val="tx1"/>
                          </a:solidFill>
                          <a:latin typeface="Arial" panose="020B0604020202020204" pitchFamily="34" charset="0"/>
                          <a:cs typeface="Arial" panose="020B0604020202020204" pitchFamily="34" charset="0"/>
                        </a:rPr>
                        <a:t>SRHR</a:t>
                      </a:r>
                    </a:p>
                  </a:txBody>
                  <a:tcPr/>
                </a:tc>
                <a:tc>
                  <a:txBody>
                    <a:bodyPr/>
                    <a:lstStyle/>
                    <a:p>
                      <a:r>
                        <a:rPr lang="en-ZA" sz="1200" dirty="0">
                          <a:solidFill>
                            <a:schemeClr val="tx1"/>
                          </a:solidFill>
                          <a:latin typeface="Arial" panose="020B0604020202020204" pitchFamily="34" charset="0"/>
                          <a:cs typeface="Arial" panose="020B0604020202020204" pitchFamily="34" charset="0"/>
                        </a:rPr>
                        <a:t>Law, policy &amp;</a:t>
                      </a:r>
                    </a:p>
                    <a:p>
                      <a:r>
                        <a:rPr lang="en-ZA" sz="1200" dirty="0">
                          <a:solidFill>
                            <a:schemeClr val="tx1"/>
                          </a:solidFill>
                          <a:latin typeface="Arial" panose="020B0604020202020204" pitchFamily="34" charset="0"/>
                          <a:cs typeface="Arial" panose="020B0604020202020204" pitchFamily="34" charset="0"/>
                        </a:rPr>
                        <a:t>practise</a:t>
                      </a:r>
                    </a:p>
                  </a:txBody>
                  <a:tcPr/>
                </a:tc>
                <a:tc>
                  <a:txBody>
                    <a:bodyPr/>
                    <a:lstStyle/>
                    <a:p>
                      <a:r>
                        <a:rPr lang="en-ZA" sz="1200" dirty="0">
                          <a:solidFill>
                            <a:schemeClr val="tx1"/>
                          </a:solidFill>
                          <a:latin typeface="Arial" panose="020B0604020202020204" pitchFamily="34" charset="0"/>
                          <a:cs typeface="Arial" panose="020B0604020202020204" pitchFamily="34" charset="0"/>
                        </a:rPr>
                        <a:t>Economic</a:t>
                      </a:r>
                    </a:p>
                    <a:p>
                      <a:r>
                        <a:rPr lang="en-ZA" sz="1200" dirty="0">
                          <a:solidFill>
                            <a:schemeClr val="tx1"/>
                          </a:solidFill>
                          <a:latin typeface="Arial" panose="020B0604020202020204" pitchFamily="34" charset="0"/>
                          <a:cs typeface="Arial" panose="020B0604020202020204" pitchFamily="34" charset="0"/>
                        </a:rPr>
                        <a:t>Empowerment</a:t>
                      </a:r>
                    </a:p>
                    <a:p>
                      <a:r>
                        <a:rPr lang="en-ZA" sz="1200" dirty="0">
                          <a:solidFill>
                            <a:schemeClr val="tx1"/>
                          </a:solidFill>
                          <a:latin typeface="Arial" panose="020B0604020202020204" pitchFamily="34" charset="0"/>
                          <a:cs typeface="Arial" panose="020B0604020202020204" pitchFamily="34" charset="0"/>
                        </a:rPr>
                        <a:t>Yes</a:t>
                      </a:r>
                    </a:p>
                  </a:txBody>
                  <a:tcPr/>
                </a:tc>
                <a:extLst>
                  <a:ext uri="{0D108BD9-81ED-4DB2-BD59-A6C34878D82A}">
                    <a16:rowId xmlns:a16="http://schemas.microsoft.com/office/drawing/2014/main" val="2513097719"/>
                  </a:ext>
                </a:extLst>
              </a:tr>
              <a:tr h="443840">
                <a:tc>
                  <a:txBody>
                    <a:bodyPr/>
                    <a:lstStyle/>
                    <a:p>
                      <a:r>
                        <a:rPr lang="en-US" dirty="0">
                          <a:solidFill>
                            <a:schemeClr val="tx1"/>
                          </a:solidFill>
                        </a:rPr>
                        <a:t>ANC</a:t>
                      </a:r>
                      <a:endParaRPr lang="en-ZA" dirty="0">
                        <a:solidFill>
                          <a:schemeClr val="tx1"/>
                        </a:solidFill>
                      </a:endParaRPr>
                    </a:p>
                  </a:txBody>
                  <a:tcPr/>
                </a:tc>
                <a:tc>
                  <a:txBody>
                    <a:bodyPr/>
                    <a:lstStyle/>
                    <a:p>
                      <a:r>
                        <a:rPr lang="en-US" sz="1200" dirty="0">
                          <a:solidFill>
                            <a:schemeClr val="tx1"/>
                          </a:solidFill>
                          <a:latin typeface="Arial" panose="020B0604020202020204" pitchFamily="34" charset="0"/>
                          <a:cs typeface="Arial" panose="020B0604020202020204" pitchFamily="34" charset="0"/>
                        </a:rPr>
                        <a:t>Not in Manifesto</a:t>
                      </a:r>
                    </a:p>
                    <a:p>
                      <a:r>
                        <a:rPr lang="en-US" sz="1200" dirty="0">
                          <a:solidFill>
                            <a:schemeClr val="tx1"/>
                          </a:solidFill>
                          <a:latin typeface="Arial" panose="020B0604020202020204" pitchFamily="34" charset="0"/>
                          <a:cs typeface="Arial" panose="020B0604020202020204" pitchFamily="34" charset="0"/>
                        </a:rPr>
                        <a:t>but Rule 6 of the</a:t>
                      </a:r>
                    </a:p>
                    <a:p>
                      <a:r>
                        <a:rPr lang="en-US" sz="1200" dirty="0">
                          <a:solidFill>
                            <a:schemeClr val="tx1"/>
                          </a:solidFill>
                          <a:latin typeface="Arial" panose="020B0604020202020204" pitchFamily="34" charset="0"/>
                          <a:cs typeface="Arial" panose="020B0604020202020204" pitchFamily="34" charset="0"/>
                        </a:rPr>
                        <a:t>constitution covers</a:t>
                      </a:r>
                    </a:p>
                    <a:p>
                      <a:r>
                        <a:rPr lang="en-US" sz="1200" dirty="0">
                          <a:solidFill>
                            <a:schemeClr val="tx1"/>
                          </a:solidFill>
                          <a:latin typeface="Arial" panose="020B0604020202020204" pitchFamily="34" charset="0"/>
                          <a:cs typeface="Arial" panose="020B0604020202020204" pitchFamily="34" charset="0"/>
                        </a:rPr>
                        <a:t>this - 50% quota</a:t>
                      </a:r>
                      <a:endParaRPr lang="en-ZA" sz="1200" dirty="0">
                        <a:solidFill>
                          <a:schemeClr val="tx1"/>
                        </a:solidFill>
                        <a:latin typeface="Arial" panose="020B0604020202020204" pitchFamily="34" charset="0"/>
                        <a:cs typeface="Arial" panose="020B0604020202020204" pitchFamily="34" charset="0"/>
                      </a:endParaRPr>
                    </a:p>
                  </a:txBody>
                  <a:tcPr/>
                </a:tc>
                <a:tc>
                  <a:txBody>
                    <a:bodyPr/>
                    <a:lstStyle/>
                    <a:p>
                      <a:r>
                        <a:rPr lang="en-ZA" dirty="0">
                          <a:solidFill>
                            <a:schemeClr val="tx1"/>
                          </a:solidFill>
                        </a:rPr>
                        <a:t>NO</a:t>
                      </a:r>
                    </a:p>
                  </a:txBody>
                  <a:tcPr/>
                </a:tc>
                <a:tc>
                  <a:txBody>
                    <a:bodyPr/>
                    <a:lstStyle/>
                    <a:p>
                      <a:r>
                        <a:rPr lang="en-ZA" dirty="0">
                          <a:solidFill>
                            <a:schemeClr val="tx1"/>
                          </a:solidFill>
                        </a:rPr>
                        <a:t>YES</a:t>
                      </a:r>
                    </a:p>
                  </a:txBody>
                  <a:tcPr/>
                </a:tc>
                <a:tc>
                  <a:txBody>
                    <a:bodyPr/>
                    <a:lstStyle/>
                    <a:p>
                      <a:r>
                        <a:rPr lang="en-ZA" dirty="0">
                          <a:solidFill>
                            <a:schemeClr val="tx1"/>
                          </a:solidFill>
                        </a:rPr>
                        <a:t>YES</a:t>
                      </a:r>
                    </a:p>
                  </a:txBody>
                  <a:tcPr/>
                </a:tc>
                <a:tc>
                  <a:txBody>
                    <a:bodyPr/>
                    <a:lstStyle/>
                    <a:p>
                      <a:r>
                        <a:rPr lang="en-ZA" dirty="0">
                          <a:solidFill>
                            <a:schemeClr val="tx1"/>
                          </a:solidFill>
                        </a:rPr>
                        <a:t>YES</a:t>
                      </a:r>
                    </a:p>
                  </a:txBody>
                  <a:tcPr/>
                </a:tc>
                <a:tc>
                  <a:txBody>
                    <a:bodyPr/>
                    <a:lstStyle/>
                    <a:p>
                      <a:r>
                        <a:rPr lang="en-ZA" dirty="0">
                          <a:solidFill>
                            <a:schemeClr val="tx1"/>
                          </a:solidFill>
                        </a:rPr>
                        <a:t>NO</a:t>
                      </a:r>
                    </a:p>
                  </a:txBody>
                  <a:tcPr/>
                </a:tc>
                <a:tc>
                  <a:txBody>
                    <a:bodyPr/>
                    <a:lstStyle/>
                    <a:p>
                      <a:r>
                        <a:rPr lang="en-ZA" dirty="0">
                          <a:solidFill>
                            <a:schemeClr val="tx1"/>
                          </a:solidFill>
                        </a:rPr>
                        <a:t>YES</a:t>
                      </a:r>
                    </a:p>
                  </a:txBody>
                  <a:tcPr/>
                </a:tc>
                <a:tc>
                  <a:txBody>
                    <a:bodyPr/>
                    <a:lstStyle/>
                    <a:p>
                      <a:r>
                        <a:rPr lang="en-ZA" dirty="0">
                          <a:solidFill>
                            <a:schemeClr val="tx1"/>
                          </a:solidFill>
                        </a:rPr>
                        <a:t>YES</a:t>
                      </a:r>
                    </a:p>
                  </a:txBody>
                  <a:tcPr/>
                </a:tc>
                <a:extLst>
                  <a:ext uri="{0D108BD9-81ED-4DB2-BD59-A6C34878D82A}">
                    <a16:rowId xmlns:a16="http://schemas.microsoft.com/office/drawing/2014/main" val="1437069525"/>
                  </a:ext>
                </a:extLst>
              </a:tr>
              <a:tr h="443840">
                <a:tc>
                  <a:txBody>
                    <a:bodyPr/>
                    <a:lstStyle/>
                    <a:p>
                      <a:r>
                        <a:rPr lang="en-US" dirty="0">
                          <a:solidFill>
                            <a:schemeClr val="tx1"/>
                          </a:solidFill>
                        </a:rPr>
                        <a:t>DA</a:t>
                      </a:r>
                      <a:endParaRPr lang="en-ZA" dirty="0">
                        <a:solidFill>
                          <a:schemeClr val="tx1"/>
                        </a:solidFill>
                      </a:endParaRPr>
                    </a:p>
                  </a:txBody>
                  <a:tcPr/>
                </a:tc>
                <a:tc>
                  <a:txBody>
                    <a:bodyPr/>
                    <a:lstStyle/>
                    <a:p>
                      <a:r>
                        <a:rPr lang="en-ZA" dirty="0">
                          <a:solidFill>
                            <a:schemeClr val="tx1"/>
                          </a:solidFill>
                        </a:rPr>
                        <a:t>NO</a:t>
                      </a:r>
                    </a:p>
                  </a:txBody>
                  <a:tcPr/>
                </a:tc>
                <a:tc>
                  <a:txBody>
                    <a:bodyPr/>
                    <a:lstStyle/>
                    <a:p>
                      <a:r>
                        <a:rPr lang="en-ZA" dirty="0">
                          <a:solidFill>
                            <a:schemeClr val="tx1"/>
                          </a:solidFill>
                        </a:rPr>
                        <a:t>NO</a:t>
                      </a:r>
                    </a:p>
                  </a:txBody>
                  <a:tcPr/>
                </a:tc>
                <a:tc>
                  <a:txBody>
                    <a:bodyPr/>
                    <a:lstStyle/>
                    <a:p>
                      <a:r>
                        <a:rPr lang="en-ZA" dirty="0">
                          <a:solidFill>
                            <a:schemeClr val="tx1"/>
                          </a:solidFill>
                        </a:rPr>
                        <a:t>NO</a:t>
                      </a:r>
                    </a:p>
                  </a:txBody>
                  <a:tcPr/>
                </a:tc>
                <a:tc>
                  <a:txBody>
                    <a:bodyPr/>
                    <a:lstStyle/>
                    <a:p>
                      <a:r>
                        <a:rPr lang="en-ZA" dirty="0">
                          <a:solidFill>
                            <a:schemeClr val="tx1"/>
                          </a:solidFill>
                        </a:rPr>
                        <a:t>NO</a:t>
                      </a:r>
                    </a:p>
                  </a:txBody>
                  <a:tcPr/>
                </a:tc>
                <a:tc>
                  <a:txBody>
                    <a:bodyPr/>
                    <a:lstStyle/>
                    <a:p>
                      <a:r>
                        <a:rPr lang="en-ZA" dirty="0">
                          <a:solidFill>
                            <a:schemeClr val="tx1"/>
                          </a:solidFill>
                        </a:rPr>
                        <a:t>YES</a:t>
                      </a:r>
                    </a:p>
                  </a:txBody>
                  <a:tcPr/>
                </a:tc>
                <a:tc>
                  <a:txBody>
                    <a:bodyPr/>
                    <a:lstStyle/>
                    <a:p>
                      <a:r>
                        <a:rPr lang="en-ZA" dirty="0">
                          <a:solidFill>
                            <a:schemeClr val="tx1"/>
                          </a:solidFill>
                        </a:rPr>
                        <a:t>NO</a:t>
                      </a:r>
                    </a:p>
                  </a:txBody>
                  <a:tcPr/>
                </a:tc>
                <a:tc>
                  <a:txBody>
                    <a:bodyPr/>
                    <a:lstStyle/>
                    <a:p>
                      <a:r>
                        <a:rPr lang="en-ZA" dirty="0">
                          <a:solidFill>
                            <a:schemeClr val="tx1"/>
                          </a:solidFill>
                        </a:rPr>
                        <a:t>NO</a:t>
                      </a:r>
                    </a:p>
                  </a:txBody>
                  <a:tcPr/>
                </a:tc>
                <a:tc>
                  <a:txBody>
                    <a:bodyPr/>
                    <a:lstStyle/>
                    <a:p>
                      <a:r>
                        <a:rPr lang="en-ZA" dirty="0">
                          <a:solidFill>
                            <a:schemeClr val="tx1"/>
                          </a:solidFill>
                        </a:rPr>
                        <a:t>NO</a:t>
                      </a:r>
                    </a:p>
                  </a:txBody>
                  <a:tcPr/>
                </a:tc>
                <a:extLst>
                  <a:ext uri="{0D108BD9-81ED-4DB2-BD59-A6C34878D82A}">
                    <a16:rowId xmlns:a16="http://schemas.microsoft.com/office/drawing/2014/main" val="2718641748"/>
                  </a:ext>
                </a:extLst>
              </a:tr>
              <a:tr h="443840">
                <a:tc>
                  <a:txBody>
                    <a:bodyPr/>
                    <a:lstStyle/>
                    <a:p>
                      <a:r>
                        <a:rPr lang="en-US" dirty="0">
                          <a:solidFill>
                            <a:schemeClr val="tx1"/>
                          </a:solidFill>
                        </a:rPr>
                        <a:t>EFF</a:t>
                      </a:r>
                      <a:endParaRPr lang="en-ZA" dirty="0">
                        <a:solidFill>
                          <a:schemeClr val="tx1"/>
                        </a:solidFill>
                      </a:endParaRPr>
                    </a:p>
                  </a:txBody>
                  <a:tcPr/>
                </a:tc>
                <a:tc>
                  <a:txBody>
                    <a:bodyPr/>
                    <a:lstStyle/>
                    <a:p>
                      <a:r>
                        <a:rPr lang="en-ZA" dirty="0">
                          <a:solidFill>
                            <a:schemeClr val="tx1"/>
                          </a:solidFill>
                        </a:rPr>
                        <a:t>YES</a:t>
                      </a:r>
                    </a:p>
                  </a:txBody>
                  <a:tcPr/>
                </a:tc>
                <a:tc>
                  <a:txBody>
                    <a:bodyPr/>
                    <a:lstStyle/>
                    <a:p>
                      <a:r>
                        <a:rPr lang="en-ZA" dirty="0">
                          <a:solidFill>
                            <a:schemeClr val="tx1"/>
                          </a:solidFill>
                        </a:rPr>
                        <a:t>YES</a:t>
                      </a:r>
                    </a:p>
                  </a:txBody>
                  <a:tcPr/>
                </a:tc>
                <a:tc>
                  <a:txBody>
                    <a:bodyPr/>
                    <a:lstStyle/>
                    <a:p>
                      <a:r>
                        <a:rPr lang="en-ZA" dirty="0">
                          <a:solidFill>
                            <a:schemeClr val="tx1"/>
                          </a:solidFill>
                        </a:rPr>
                        <a:t>NO</a:t>
                      </a:r>
                    </a:p>
                  </a:txBody>
                  <a:tcPr/>
                </a:tc>
                <a:tc>
                  <a:txBody>
                    <a:bodyPr/>
                    <a:lstStyle/>
                    <a:p>
                      <a:r>
                        <a:rPr lang="en-ZA" dirty="0">
                          <a:solidFill>
                            <a:schemeClr val="tx1"/>
                          </a:solidFill>
                        </a:rPr>
                        <a:t>YES</a:t>
                      </a:r>
                    </a:p>
                  </a:txBody>
                  <a:tcPr/>
                </a:tc>
                <a:tc>
                  <a:txBody>
                    <a:bodyPr/>
                    <a:lstStyle/>
                    <a:p>
                      <a:r>
                        <a:rPr lang="en-ZA" dirty="0">
                          <a:solidFill>
                            <a:schemeClr val="tx1"/>
                          </a:solidFill>
                        </a:rPr>
                        <a:t>YES</a:t>
                      </a:r>
                    </a:p>
                  </a:txBody>
                  <a:tcPr/>
                </a:tc>
                <a:tc>
                  <a:txBody>
                    <a:bodyPr/>
                    <a:lstStyle/>
                    <a:p>
                      <a:r>
                        <a:rPr lang="en-ZA" dirty="0">
                          <a:solidFill>
                            <a:schemeClr val="tx1"/>
                          </a:solidFill>
                        </a:rPr>
                        <a:t>YES</a:t>
                      </a:r>
                    </a:p>
                  </a:txBody>
                  <a:tcPr/>
                </a:tc>
                <a:tc>
                  <a:txBody>
                    <a:bodyPr/>
                    <a:lstStyle/>
                    <a:p>
                      <a:r>
                        <a:rPr lang="en-ZA" dirty="0">
                          <a:solidFill>
                            <a:schemeClr val="tx1"/>
                          </a:solidFill>
                        </a:rPr>
                        <a:t>YES</a:t>
                      </a:r>
                    </a:p>
                  </a:txBody>
                  <a:tcPr/>
                </a:tc>
                <a:tc>
                  <a:txBody>
                    <a:bodyPr/>
                    <a:lstStyle/>
                    <a:p>
                      <a:r>
                        <a:rPr lang="en-ZA" dirty="0">
                          <a:solidFill>
                            <a:schemeClr val="tx1"/>
                          </a:solidFill>
                        </a:rPr>
                        <a:t>YES</a:t>
                      </a:r>
                    </a:p>
                  </a:txBody>
                  <a:tcPr/>
                </a:tc>
                <a:extLst>
                  <a:ext uri="{0D108BD9-81ED-4DB2-BD59-A6C34878D82A}">
                    <a16:rowId xmlns:a16="http://schemas.microsoft.com/office/drawing/2014/main" val="1291510481"/>
                  </a:ext>
                </a:extLst>
              </a:tr>
              <a:tr h="443840">
                <a:tc>
                  <a:txBody>
                    <a:bodyPr/>
                    <a:lstStyle/>
                    <a:p>
                      <a:r>
                        <a:rPr lang="en-US" dirty="0">
                          <a:solidFill>
                            <a:schemeClr val="tx1"/>
                          </a:solidFill>
                        </a:rPr>
                        <a:t>MKP</a:t>
                      </a:r>
                      <a:endParaRPr lang="en-ZA" dirty="0">
                        <a:solidFill>
                          <a:schemeClr val="tx1"/>
                        </a:solidFill>
                      </a:endParaRPr>
                    </a:p>
                  </a:txBody>
                  <a:tcPr/>
                </a:tc>
                <a:tc>
                  <a:txBody>
                    <a:bodyPr/>
                    <a:lstStyle/>
                    <a:p>
                      <a:r>
                        <a:rPr lang="en-ZA" dirty="0">
                          <a:solidFill>
                            <a:schemeClr val="tx1"/>
                          </a:solidFill>
                        </a:rPr>
                        <a:t>NO</a:t>
                      </a:r>
                    </a:p>
                  </a:txBody>
                  <a:tcPr/>
                </a:tc>
                <a:tc>
                  <a:txBody>
                    <a:bodyPr/>
                    <a:lstStyle/>
                    <a:p>
                      <a:r>
                        <a:rPr lang="en-ZA" dirty="0">
                          <a:solidFill>
                            <a:schemeClr val="tx1"/>
                          </a:solidFill>
                        </a:rPr>
                        <a:t>NO</a:t>
                      </a:r>
                    </a:p>
                  </a:txBody>
                  <a:tcPr/>
                </a:tc>
                <a:tc>
                  <a:txBody>
                    <a:bodyPr/>
                    <a:lstStyle/>
                    <a:p>
                      <a:r>
                        <a:rPr lang="en-ZA" dirty="0">
                          <a:solidFill>
                            <a:schemeClr val="tx1"/>
                          </a:solidFill>
                        </a:rPr>
                        <a:t>NO</a:t>
                      </a:r>
                    </a:p>
                  </a:txBody>
                  <a:tcPr/>
                </a:tc>
                <a:tc>
                  <a:txBody>
                    <a:bodyPr/>
                    <a:lstStyle/>
                    <a:p>
                      <a:r>
                        <a:rPr lang="en-ZA" dirty="0">
                          <a:solidFill>
                            <a:schemeClr val="tx1"/>
                          </a:solidFill>
                        </a:rPr>
                        <a:t>NO</a:t>
                      </a:r>
                    </a:p>
                  </a:txBody>
                  <a:tcPr/>
                </a:tc>
                <a:tc>
                  <a:txBody>
                    <a:bodyPr/>
                    <a:lstStyle/>
                    <a:p>
                      <a:r>
                        <a:rPr lang="en-ZA" dirty="0">
                          <a:solidFill>
                            <a:schemeClr val="tx1"/>
                          </a:solidFill>
                        </a:rPr>
                        <a:t>YES</a:t>
                      </a:r>
                    </a:p>
                  </a:txBody>
                  <a:tcPr/>
                </a:tc>
                <a:tc>
                  <a:txBody>
                    <a:bodyPr/>
                    <a:lstStyle/>
                    <a:p>
                      <a:r>
                        <a:rPr lang="en-ZA" dirty="0">
                          <a:solidFill>
                            <a:schemeClr val="tx1"/>
                          </a:solidFill>
                        </a:rPr>
                        <a:t>NO</a:t>
                      </a:r>
                    </a:p>
                  </a:txBody>
                  <a:tcPr/>
                </a:tc>
                <a:tc>
                  <a:txBody>
                    <a:bodyPr/>
                    <a:lstStyle/>
                    <a:p>
                      <a:r>
                        <a:rPr lang="en-ZA" dirty="0">
                          <a:solidFill>
                            <a:schemeClr val="tx1"/>
                          </a:solidFill>
                        </a:rPr>
                        <a:t>NO</a:t>
                      </a:r>
                    </a:p>
                  </a:txBody>
                  <a:tcPr/>
                </a:tc>
                <a:tc>
                  <a:txBody>
                    <a:bodyPr/>
                    <a:lstStyle/>
                    <a:p>
                      <a:r>
                        <a:rPr lang="en-ZA" dirty="0">
                          <a:solidFill>
                            <a:schemeClr val="tx1"/>
                          </a:solidFill>
                        </a:rPr>
                        <a:t>YES</a:t>
                      </a:r>
                    </a:p>
                  </a:txBody>
                  <a:tcPr/>
                </a:tc>
                <a:extLst>
                  <a:ext uri="{0D108BD9-81ED-4DB2-BD59-A6C34878D82A}">
                    <a16:rowId xmlns:a16="http://schemas.microsoft.com/office/drawing/2014/main" val="310000231"/>
                  </a:ext>
                </a:extLst>
              </a:tr>
              <a:tr h="443840">
                <a:tc>
                  <a:txBody>
                    <a:bodyPr/>
                    <a:lstStyle/>
                    <a:p>
                      <a:r>
                        <a:rPr lang="en-US" dirty="0">
                          <a:solidFill>
                            <a:schemeClr val="tx1"/>
                          </a:solidFill>
                        </a:rPr>
                        <a:t>IFP</a:t>
                      </a:r>
                      <a:endParaRPr lang="en-ZA" dirty="0">
                        <a:solidFill>
                          <a:schemeClr val="tx1"/>
                        </a:solidFill>
                      </a:endParaRPr>
                    </a:p>
                  </a:txBody>
                  <a:tcPr/>
                </a:tc>
                <a:tc>
                  <a:txBody>
                    <a:bodyPr/>
                    <a:lstStyle/>
                    <a:p>
                      <a:r>
                        <a:rPr lang="en-ZA" dirty="0">
                          <a:solidFill>
                            <a:schemeClr val="tx1"/>
                          </a:solidFill>
                        </a:rPr>
                        <a:t>NO</a:t>
                      </a:r>
                    </a:p>
                  </a:txBody>
                  <a:tcPr/>
                </a:tc>
                <a:tc>
                  <a:txBody>
                    <a:bodyPr/>
                    <a:lstStyle/>
                    <a:p>
                      <a:r>
                        <a:rPr lang="en-ZA" dirty="0">
                          <a:solidFill>
                            <a:schemeClr val="tx1"/>
                          </a:solidFill>
                        </a:rPr>
                        <a:t>NO</a:t>
                      </a:r>
                    </a:p>
                  </a:txBody>
                  <a:tcPr/>
                </a:tc>
                <a:tc>
                  <a:txBody>
                    <a:bodyPr/>
                    <a:lstStyle/>
                    <a:p>
                      <a:r>
                        <a:rPr lang="en-ZA" dirty="0">
                          <a:solidFill>
                            <a:schemeClr val="tx1"/>
                          </a:solidFill>
                        </a:rPr>
                        <a:t>NO</a:t>
                      </a:r>
                    </a:p>
                  </a:txBody>
                  <a:tcPr/>
                </a:tc>
                <a:tc>
                  <a:txBody>
                    <a:bodyPr/>
                    <a:lstStyle/>
                    <a:p>
                      <a:r>
                        <a:rPr lang="en-ZA" dirty="0">
                          <a:solidFill>
                            <a:schemeClr val="tx1"/>
                          </a:solidFill>
                        </a:rPr>
                        <a:t>NO</a:t>
                      </a:r>
                    </a:p>
                  </a:txBody>
                  <a:tcPr/>
                </a:tc>
                <a:tc>
                  <a:txBody>
                    <a:bodyPr/>
                    <a:lstStyle/>
                    <a:p>
                      <a:r>
                        <a:rPr lang="en-ZA" dirty="0">
                          <a:solidFill>
                            <a:schemeClr val="tx1"/>
                          </a:solidFill>
                        </a:rPr>
                        <a:t>YES</a:t>
                      </a:r>
                    </a:p>
                  </a:txBody>
                  <a:tcPr/>
                </a:tc>
                <a:tc>
                  <a:txBody>
                    <a:bodyPr/>
                    <a:lstStyle/>
                    <a:p>
                      <a:r>
                        <a:rPr lang="en-ZA" dirty="0">
                          <a:solidFill>
                            <a:schemeClr val="tx1"/>
                          </a:solidFill>
                        </a:rPr>
                        <a:t>NO</a:t>
                      </a:r>
                    </a:p>
                  </a:txBody>
                  <a:tcPr/>
                </a:tc>
                <a:tc>
                  <a:txBody>
                    <a:bodyPr/>
                    <a:lstStyle/>
                    <a:p>
                      <a:r>
                        <a:rPr lang="en-ZA" dirty="0">
                          <a:solidFill>
                            <a:schemeClr val="tx1"/>
                          </a:solidFill>
                        </a:rPr>
                        <a:t>NO</a:t>
                      </a:r>
                    </a:p>
                  </a:txBody>
                  <a:tcPr/>
                </a:tc>
                <a:tc>
                  <a:txBody>
                    <a:bodyPr/>
                    <a:lstStyle/>
                    <a:p>
                      <a:r>
                        <a:rPr lang="en-ZA" dirty="0">
                          <a:solidFill>
                            <a:schemeClr val="tx1"/>
                          </a:solidFill>
                        </a:rPr>
                        <a:t>NO</a:t>
                      </a:r>
                    </a:p>
                  </a:txBody>
                  <a:tcPr/>
                </a:tc>
                <a:extLst>
                  <a:ext uri="{0D108BD9-81ED-4DB2-BD59-A6C34878D82A}">
                    <a16:rowId xmlns:a16="http://schemas.microsoft.com/office/drawing/2014/main" val="1330298307"/>
                  </a:ext>
                </a:extLst>
              </a:tr>
            </a:tbl>
          </a:graphicData>
        </a:graphic>
      </p:graphicFrame>
    </p:spTree>
    <p:extLst>
      <p:ext uri="{BB962C8B-B14F-4D97-AF65-F5344CB8AC3E}">
        <p14:creationId xmlns:p14="http://schemas.microsoft.com/office/powerpoint/2010/main" val="107576375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F277FC-F808-2A4C-AD71-EBAEEDDB7135}"/>
              </a:ext>
            </a:extLst>
          </p:cNvPr>
          <p:cNvSpPr>
            <a:spLocks noGrp="1"/>
          </p:cNvSpPr>
          <p:nvPr>
            <p:ph type="title"/>
          </p:nvPr>
        </p:nvSpPr>
        <p:spPr>
          <a:xfrm>
            <a:off x="2743200" y="2362200"/>
            <a:ext cx="3414348" cy="1723918"/>
          </a:xfrm>
        </p:spPr>
        <p:txBody>
          <a:bodyPr>
            <a:normAutofit/>
          </a:bodyPr>
          <a:lstStyle/>
          <a:p>
            <a:r>
              <a:rPr lang="en-US" sz="4500" dirty="0"/>
              <a:t>Thank you</a:t>
            </a:r>
          </a:p>
        </p:txBody>
      </p:sp>
    </p:spTree>
    <p:extLst>
      <p:ext uri="{BB962C8B-B14F-4D97-AF65-F5344CB8AC3E}">
        <p14:creationId xmlns:p14="http://schemas.microsoft.com/office/powerpoint/2010/main" val="88826802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7087A36-69CA-859A-0A19-86684E6939EF}"/>
            </a:ext>
          </a:extLst>
        </p:cNvPr>
        <p:cNvGrpSpPr/>
        <p:nvPr/>
      </p:nvGrpSpPr>
      <p:grpSpPr>
        <a:xfrm>
          <a:off x="0" y="0"/>
          <a:ext cx="0" cy="0"/>
          <a:chOff x="0" y="0"/>
          <a:chExt cx="0" cy="0"/>
        </a:xfrm>
      </p:grpSpPr>
      <p:grpSp>
        <p:nvGrpSpPr>
          <p:cNvPr id="7" name="Group 6">
            <a:extLst>
              <a:ext uri="{FF2B5EF4-FFF2-40B4-BE49-F238E27FC236}">
                <a16:creationId xmlns:a16="http://schemas.microsoft.com/office/drawing/2014/main" id="{5494113C-6734-71A1-3348-54D1056356C1}"/>
              </a:ext>
            </a:extLst>
          </p:cNvPr>
          <p:cNvGrpSpPr/>
          <p:nvPr/>
        </p:nvGrpSpPr>
        <p:grpSpPr>
          <a:xfrm>
            <a:off x="492537" y="904165"/>
            <a:ext cx="8151470" cy="5344233"/>
            <a:chOff x="558202" y="847632"/>
            <a:chExt cx="8158057" cy="1923103"/>
          </a:xfrm>
        </p:grpSpPr>
        <p:sp>
          <p:nvSpPr>
            <p:cNvPr id="8" name="Freeform 7">
              <a:extLst>
                <a:ext uri="{FF2B5EF4-FFF2-40B4-BE49-F238E27FC236}">
                  <a16:creationId xmlns:a16="http://schemas.microsoft.com/office/drawing/2014/main" id="{D27FFC96-609C-9E9F-C234-3BD937F1B2A3}"/>
                </a:ext>
              </a:extLst>
            </p:cNvPr>
            <p:cNvSpPr/>
            <p:nvPr/>
          </p:nvSpPr>
          <p:spPr>
            <a:xfrm>
              <a:off x="558202" y="1031752"/>
              <a:ext cx="8158057" cy="1738983"/>
            </a:xfrm>
            <a:custGeom>
              <a:avLst/>
              <a:gdLst>
                <a:gd name="connsiteX0" fmla="*/ 0 w 8768337"/>
                <a:gd name="connsiteY0" fmla="*/ 0 h 1316699"/>
                <a:gd name="connsiteX1" fmla="*/ 8768337 w 8768337"/>
                <a:gd name="connsiteY1" fmla="*/ 0 h 1316699"/>
                <a:gd name="connsiteX2" fmla="*/ 8768337 w 8768337"/>
                <a:gd name="connsiteY2" fmla="*/ 1316699 h 1316699"/>
                <a:gd name="connsiteX3" fmla="*/ 0 w 8768337"/>
                <a:gd name="connsiteY3" fmla="*/ 1316699 h 1316699"/>
                <a:gd name="connsiteX4" fmla="*/ 0 w 8768337"/>
                <a:gd name="connsiteY4" fmla="*/ 0 h 13166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68337" h="1316699">
                  <a:moveTo>
                    <a:pt x="0" y="0"/>
                  </a:moveTo>
                  <a:lnTo>
                    <a:pt x="8768337" y="0"/>
                  </a:lnTo>
                  <a:lnTo>
                    <a:pt x="8768337" y="1316699"/>
                  </a:lnTo>
                  <a:lnTo>
                    <a:pt x="0" y="1316699"/>
                  </a:lnTo>
                  <a:lnTo>
                    <a:pt x="0" y="0"/>
                  </a:lnTo>
                  <a:close/>
                </a:path>
              </a:pathLst>
            </a:custGeom>
            <a:solidFill>
              <a:schemeClr val="bg2">
                <a:lumMod val="90000"/>
                <a:alpha val="90000"/>
              </a:schemeClr>
            </a:solidFill>
            <a:ln>
              <a:solidFill>
                <a:schemeClr val="accent6">
                  <a:lumMod val="75000"/>
                </a:schemeClr>
              </a:solidFill>
            </a:ln>
          </p:spPr>
          <p:style>
            <a:lnRef idx="2">
              <a:schemeClr val="accent3">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510390" tIns="343662" rIns="510390" bIns="96012" numCol="1" spcCol="1270" anchor="t" anchorCtr="0">
              <a:noAutofit/>
            </a:bodyPr>
            <a:lstStyle/>
            <a:p>
              <a:pPr algn="just"/>
              <a:r>
                <a:rPr lang="en-US" sz="1650" dirty="0">
                  <a:latin typeface="Arial" panose="020B0604020202020204" pitchFamily="34" charset="0"/>
                  <a:ea typeface="Times New Roman" panose="02020603050405020304" pitchFamily="18" charset="0"/>
                  <a:cs typeface="Arial" panose="020B0604020202020204" pitchFamily="34" charset="0"/>
                </a:rPr>
                <a:t>The country has enacted various laws and policies to protect women's rights and promote gender equality. These include:</a:t>
              </a:r>
            </a:p>
            <a:p>
              <a:pPr marL="214313" indent="-214313" algn="just">
                <a:buFont typeface="Wingdings" panose="05000000000000000000" pitchFamily="2" charset="2"/>
                <a:buChar char="Ø"/>
              </a:pPr>
              <a:r>
                <a:rPr lang="en-US" sz="1650" dirty="0">
                  <a:latin typeface="Arial" panose="020B0604020202020204" pitchFamily="34" charset="0"/>
                  <a:ea typeface="Times New Roman" panose="02020603050405020304" pitchFamily="18" charset="0"/>
                  <a:cs typeface="Arial" panose="020B0604020202020204" pitchFamily="34" charset="0"/>
                </a:rPr>
                <a:t>South African National policy framework on Women Empowerment and Gender Equality (2000)</a:t>
              </a:r>
            </a:p>
            <a:p>
              <a:pPr marL="214313" indent="-214313" algn="just">
                <a:buFont typeface="Wingdings" panose="05000000000000000000" pitchFamily="2" charset="2"/>
                <a:buChar char="Ø"/>
              </a:pPr>
              <a:r>
                <a:rPr lang="en-US" sz="1650" dirty="0">
                  <a:latin typeface="Arial" panose="020B0604020202020204" pitchFamily="34" charset="0"/>
                  <a:ea typeface="Times New Roman" panose="02020603050405020304" pitchFamily="18" charset="0"/>
                  <a:cs typeface="Arial" panose="020B0604020202020204" pitchFamily="34" charset="0"/>
                </a:rPr>
                <a:t>The Promotion of Equality and Prevention of Unfair Discrimination Act, 2000 (Act No. 4 of 2000), </a:t>
              </a:r>
            </a:p>
            <a:p>
              <a:pPr marL="214313" indent="-214313" algn="just">
                <a:buFont typeface="Wingdings" panose="05000000000000000000" pitchFamily="2" charset="2"/>
                <a:buChar char="Ø"/>
              </a:pPr>
              <a:r>
                <a:rPr lang="en-US" sz="1650" dirty="0">
                  <a:latin typeface="Arial" panose="020B0604020202020204" pitchFamily="34" charset="0"/>
                  <a:ea typeface="Times New Roman" panose="02020603050405020304" pitchFamily="18" charset="0"/>
                  <a:cs typeface="Arial" panose="020B0604020202020204" pitchFamily="34" charset="0"/>
                </a:rPr>
                <a:t>The Employment Equity Act, Act No. 55 of 1998</a:t>
              </a:r>
            </a:p>
            <a:p>
              <a:pPr marL="214313" indent="-214313" algn="just">
                <a:buFont typeface="Wingdings" panose="05000000000000000000" pitchFamily="2" charset="2"/>
                <a:buChar char="Ø"/>
              </a:pPr>
              <a:r>
                <a:rPr lang="en-US" sz="1650" dirty="0">
                  <a:latin typeface="Arial" panose="020B0604020202020204" pitchFamily="34" charset="0"/>
                  <a:ea typeface="Times New Roman" panose="02020603050405020304" pitchFamily="18" charset="0"/>
                  <a:cs typeface="Arial" panose="020B0604020202020204" pitchFamily="34" charset="0"/>
                </a:rPr>
                <a:t>The Gender Equality Strategic Framework (GESF) for Public Service (2009) </a:t>
              </a:r>
            </a:p>
            <a:p>
              <a:pPr marL="214313" indent="-214313" algn="just">
                <a:buFont typeface="Wingdings" panose="05000000000000000000" pitchFamily="2" charset="2"/>
                <a:buChar char="Ø"/>
              </a:pPr>
              <a:r>
                <a:rPr lang="en-US" sz="1650" dirty="0">
                  <a:latin typeface="Arial" panose="020B0604020202020204" pitchFamily="34" charset="0"/>
                  <a:ea typeface="Times New Roman" panose="02020603050405020304" pitchFamily="18" charset="0"/>
                  <a:cs typeface="Arial" panose="020B0604020202020204" pitchFamily="34" charset="0"/>
                </a:rPr>
                <a:t>Gender Responsive Planning, Budgeting, Monitoring, Evaluation and Auditing Framework (GRPBMEAF), 2019.</a:t>
              </a:r>
            </a:p>
            <a:p>
              <a:pPr marL="214313" indent="-214313" algn="just">
                <a:buFont typeface="Wingdings" panose="05000000000000000000" pitchFamily="2" charset="2"/>
                <a:buChar char="Ø"/>
              </a:pPr>
              <a:r>
                <a:rPr lang="en-US" sz="1650" dirty="0">
                  <a:latin typeface="Arial" panose="020B0604020202020204" pitchFamily="34" charset="0"/>
                  <a:ea typeface="Times New Roman" panose="02020603050405020304" pitchFamily="18" charset="0"/>
                  <a:cs typeface="Arial" panose="020B0604020202020204" pitchFamily="34" charset="0"/>
                </a:rPr>
                <a:t>National Strategic Plan on Gender-based Violence and Femicide (2020)</a:t>
              </a:r>
            </a:p>
            <a:p>
              <a:pPr marL="214313" indent="-214313" algn="just">
                <a:buFont typeface="Wingdings" panose="05000000000000000000" pitchFamily="2" charset="2"/>
                <a:buChar char="Ø"/>
              </a:pPr>
              <a:r>
                <a:rPr lang="en-US" sz="1650" dirty="0">
                  <a:latin typeface="Arial" panose="020B0604020202020204" pitchFamily="34" charset="0"/>
                  <a:ea typeface="Times New Roman" panose="02020603050405020304" pitchFamily="18" charset="0"/>
                  <a:cs typeface="Arial" panose="020B0604020202020204" pitchFamily="34" charset="0"/>
                </a:rPr>
                <a:t>National Council on Gender-Based Violence and Femicide Act 9 of 2024</a:t>
              </a:r>
            </a:p>
          </p:txBody>
        </p:sp>
        <p:sp>
          <p:nvSpPr>
            <p:cNvPr id="16" name="Freeform 15">
              <a:extLst>
                <a:ext uri="{FF2B5EF4-FFF2-40B4-BE49-F238E27FC236}">
                  <a16:creationId xmlns:a16="http://schemas.microsoft.com/office/drawing/2014/main" id="{67570DF8-2B1E-FBAE-2453-5AE37D3C2C47}"/>
                </a:ext>
              </a:extLst>
            </p:cNvPr>
            <p:cNvSpPr/>
            <p:nvPr/>
          </p:nvSpPr>
          <p:spPr>
            <a:xfrm>
              <a:off x="683691" y="847632"/>
              <a:ext cx="7696645" cy="312003"/>
            </a:xfrm>
            <a:custGeom>
              <a:avLst/>
              <a:gdLst>
                <a:gd name="connsiteX0" fmla="*/ 0 w 6137835"/>
                <a:gd name="connsiteY0" fmla="*/ 108242 h 649440"/>
                <a:gd name="connsiteX1" fmla="*/ 108242 w 6137835"/>
                <a:gd name="connsiteY1" fmla="*/ 0 h 649440"/>
                <a:gd name="connsiteX2" fmla="*/ 6029593 w 6137835"/>
                <a:gd name="connsiteY2" fmla="*/ 0 h 649440"/>
                <a:gd name="connsiteX3" fmla="*/ 6137835 w 6137835"/>
                <a:gd name="connsiteY3" fmla="*/ 108242 h 649440"/>
                <a:gd name="connsiteX4" fmla="*/ 6137835 w 6137835"/>
                <a:gd name="connsiteY4" fmla="*/ 541198 h 649440"/>
                <a:gd name="connsiteX5" fmla="*/ 6029593 w 6137835"/>
                <a:gd name="connsiteY5" fmla="*/ 649440 h 649440"/>
                <a:gd name="connsiteX6" fmla="*/ 108242 w 6137835"/>
                <a:gd name="connsiteY6" fmla="*/ 649440 h 649440"/>
                <a:gd name="connsiteX7" fmla="*/ 0 w 6137835"/>
                <a:gd name="connsiteY7" fmla="*/ 541198 h 649440"/>
                <a:gd name="connsiteX8" fmla="*/ 0 w 6137835"/>
                <a:gd name="connsiteY8" fmla="*/ 108242 h 649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37835" h="649440">
                  <a:moveTo>
                    <a:pt x="0" y="108242"/>
                  </a:moveTo>
                  <a:cubicBezTo>
                    <a:pt x="0" y="48462"/>
                    <a:pt x="48462" y="0"/>
                    <a:pt x="108242" y="0"/>
                  </a:cubicBezTo>
                  <a:lnTo>
                    <a:pt x="6029593" y="0"/>
                  </a:lnTo>
                  <a:cubicBezTo>
                    <a:pt x="6089373" y="0"/>
                    <a:pt x="6137835" y="48462"/>
                    <a:pt x="6137835" y="108242"/>
                  </a:cubicBezTo>
                  <a:lnTo>
                    <a:pt x="6137835" y="541198"/>
                  </a:lnTo>
                  <a:cubicBezTo>
                    <a:pt x="6137835" y="600978"/>
                    <a:pt x="6089373" y="649440"/>
                    <a:pt x="6029593" y="649440"/>
                  </a:cubicBezTo>
                  <a:lnTo>
                    <a:pt x="108242" y="649440"/>
                  </a:lnTo>
                  <a:cubicBezTo>
                    <a:pt x="48462" y="649440"/>
                    <a:pt x="0" y="600978"/>
                    <a:pt x="0" y="541198"/>
                  </a:cubicBezTo>
                  <a:lnTo>
                    <a:pt x="0" y="108242"/>
                  </a:lnTo>
                  <a:close/>
                </a:path>
              </a:pathLst>
            </a:custGeom>
            <a:solidFill>
              <a:srgbClr val="996600"/>
            </a:solidFill>
          </p:spPr>
          <p:style>
            <a:lnRef idx="2">
              <a:schemeClr val="lt1">
                <a:hueOff val="0"/>
                <a:satOff val="0"/>
                <a:lumOff val="0"/>
                <a:alphaOff val="0"/>
              </a:schemeClr>
            </a:lnRef>
            <a:fillRef idx="1">
              <a:schemeClr val="accent3">
                <a:hueOff val="0"/>
                <a:satOff val="0"/>
                <a:lumOff val="0"/>
                <a:alphaOff val="0"/>
              </a:schemeClr>
            </a:fillRef>
            <a:effectRef idx="0">
              <a:schemeClr val="accent3">
                <a:hueOff val="0"/>
                <a:satOff val="0"/>
                <a:lumOff val="0"/>
                <a:alphaOff val="0"/>
              </a:schemeClr>
            </a:effectRef>
            <a:fontRef idx="minor">
              <a:schemeClr val="lt1"/>
            </a:fontRef>
          </p:style>
          <p:txBody>
            <a:bodyPr spcFirstLastPara="0" vert="horz" wrap="square" lIns="197774" tIns="23777" rIns="197774" bIns="23777" numCol="1" spcCol="1270" anchor="ctr" anchorCtr="0">
              <a:noAutofit/>
            </a:bodyPr>
            <a:lstStyle/>
            <a:p>
              <a:pPr defTabSz="600075">
                <a:lnSpc>
                  <a:spcPct val="90000"/>
                </a:lnSpc>
                <a:spcBef>
                  <a:spcPct val="0"/>
                </a:spcBef>
                <a:spcAft>
                  <a:spcPct val="35000"/>
                </a:spcAft>
              </a:pPr>
              <a:r>
                <a:rPr lang="en-GB" sz="2100" b="1" dirty="0">
                  <a:latin typeface="Arial" panose="020B0604020202020204" pitchFamily="34" charset="0"/>
                  <a:cs typeface="Arial" panose="020B0604020202020204" pitchFamily="34" charset="0"/>
                </a:rPr>
                <a:t>Contextualising Gender Equality in South Africa</a:t>
              </a:r>
              <a:endParaRPr lang="en-ZA" sz="2100" b="1" dirty="0">
                <a:latin typeface="Arial" panose="020B0604020202020204" pitchFamily="34" charset="0"/>
                <a:cs typeface="Arial" panose="020B0604020202020204" pitchFamily="34" charset="0"/>
              </a:endParaRPr>
            </a:p>
          </p:txBody>
        </p:sp>
      </p:grpSp>
      <p:cxnSp>
        <p:nvCxnSpPr>
          <p:cNvPr id="13" name="Straight Connector 12">
            <a:extLst>
              <a:ext uri="{FF2B5EF4-FFF2-40B4-BE49-F238E27FC236}">
                <a16:creationId xmlns:a16="http://schemas.microsoft.com/office/drawing/2014/main" id="{A7B6CA5D-0624-2FD8-A09A-87C2F33271D6}"/>
              </a:ext>
            </a:extLst>
          </p:cNvPr>
          <p:cNvCxnSpPr/>
          <p:nvPr/>
        </p:nvCxnSpPr>
        <p:spPr>
          <a:xfrm>
            <a:off x="1139272" y="904166"/>
            <a:ext cx="6858000" cy="0"/>
          </a:xfrm>
          <a:prstGeom prst="line">
            <a:avLst/>
          </a:prstGeom>
          <a:ln w="28575">
            <a:solidFill>
              <a:schemeClr val="accent3">
                <a:lumMod val="50000"/>
              </a:schemeClr>
            </a:solidFill>
          </a:ln>
          <a:effectLst>
            <a:outerShdw blurRad="50800" dist="38100" dir="18900000" algn="b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15" name="Title 1">
            <a:extLst>
              <a:ext uri="{FF2B5EF4-FFF2-40B4-BE49-F238E27FC236}">
                <a16:creationId xmlns:a16="http://schemas.microsoft.com/office/drawing/2014/main" id="{FC56220E-3365-3B3F-427B-D24CDCFB1D2E}"/>
              </a:ext>
            </a:extLst>
          </p:cNvPr>
          <p:cNvSpPr txBox="1">
            <a:spLocks/>
          </p:cNvSpPr>
          <p:nvPr/>
        </p:nvSpPr>
        <p:spPr>
          <a:xfrm>
            <a:off x="1280146" y="358216"/>
            <a:ext cx="6576253" cy="546574"/>
          </a:xfrm>
          <a:prstGeom prst="rect">
            <a:avLst/>
          </a:prstGeom>
        </p:spPr>
        <p:txBody>
          <a:bodyPr>
            <a:noAutofit/>
          </a:bodyPr>
          <a:lstStyle>
            <a:lvl1pPr algn="l" defTabSz="914400" rtl="0" eaLnBrk="1" latinLnBrk="0" hangingPunct="1">
              <a:lnSpc>
                <a:spcPct val="90000"/>
              </a:lnSpc>
              <a:spcBef>
                <a:spcPct val="0"/>
              </a:spcBef>
              <a:buNone/>
              <a:defRPr sz="3600" kern="1200">
                <a:solidFill>
                  <a:schemeClr val="accent3">
                    <a:lumMod val="75000"/>
                  </a:schemeClr>
                </a:solidFill>
                <a:latin typeface="Arial" panose="020B0604020202020204" pitchFamily="34" charset="0"/>
                <a:ea typeface="+mj-ea"/>
                <a:cs typeface="Arial" panose="020B0604020202020204" pitchFamily="34" charset="0"/>
              </a:defRPr>
            </a:lvl1pPr>
          </a:lstStyle>
          <a:p>
            <a:pPr algn="ctr"/>
            <a:r>
              <a:rPr lang="en-US" sz="2100" b="1" dirty="0">
                <a:latin typeface="Arial Narrow" panose="020B0606020202030204" pitchFamily="34" charset="0"/>
                <a:ea typeface="Calibri" panose="020F0502020204030204" pitchFamily="34" charset="0"/>
                <a:cs typeface="Times New Roman" panose="02020603050405020304" pitchFamily="18" charset="0"/>
              </a:rPr>
              <a:t>INTRODUCTION</a:t>
            </a:r>
            <a:endParaRPr lang="en-US" sz="2250" b="1" dirty="0"/>
          </a:p>
        </p:txBody>
      </p:sp>
    </p:spTree>
    <p:extLst>
      <p:ext uri="{BB962C8B-B14F-4D97-AF65-F5344CB8AC3E}">
        <p14:creationId xmlns:p14="http://schemas.microsoft.com/office/powerpoint/2010/main" val="179295209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FD19C58-6F61-3B16-5622-226D8D73BF11}"/>
            </a:ext>
          </a:extLst>
        </p:cNvPr>
        <p:cNvGrpSpPr/>
        <p:nvPr/>
      </p:nvGrpSpPr>
      <p:grpSpPr>
        <a:xfrm>
          <a:off x="0" y="0"/>
          <a:ext cx="0" cy="0"/>
          <a:chOff x="0" y="0"/>
          <a:chExt cx="0" cy="0"/>
        </a:xfrm>
      </p:grpSpPr>
      <p:grpSp>
        <p:nvGrpSpPr>
          <p:cNvPr id="7" name="Group 6">
            <a:extLst>
              <a:ext uri="{FF2B5EF4-FFF2-40B4-BE49-F238E27FC236}">
                <a16:creationId xmlns:a16="http://schemas.microsoft.com/office/drawing/2014/main" id="{F510CC28-EDF4-82D0-3418-D6F5A58B8CC0}"/>
              </a:ext>
            </a:extLst>
          </p:cNvPr>
          <p:cNvGrpSpPr/>
          <p:nvPr/>
        </p:nvGrpSpPr>
        <p:grpSpPr>
          <a:xfrm>
            <a:off x="304800" y="685800"/>
            <a:ext cx="8953019" cy="5562599"/>
            <a:chOff x="122621" y="833132"/>
            <a:chExt cx="9358929" cy="2506212"/>
          </a:xfrm>
        </p:grpSpPr>
        <p:sp>
          <p:nvSpPr>
            <p:cNvPr id="8" name="Freeform 7">
              <a:extLst>
                <a:ext uri="{FF2B5EF4-FFF2-40B4-BE49-F238E27FC236}">
                  <a16:creationId xmlns:a16="http://schemas.microsoft.com/office/drawing/2014/main" id="{1FE1B3C1-F4C7-A5BF-E682-A2F27D6F5133}"/>
                </a:ext>
              </a:extLst>
            </p:cNvPr>
            <p:cNvSpPr/>
            <p:nvPr/>
          </p:nvSpPr>
          <p:spPr>
            <a:xfrm>
              <a:off x="122621" y="956261"/>
              <a:ext cx="9358929" cy="2383083"/>
            </a:xfrm>
            <a:custGeom>
              <a:avLst/>
              <a:gdLst>
                <a:gd name="connsiteX0" fmla="*/ 0 w 8768337"/>
                <a:gd name="connsiteY0" fmla="*/ 0 h 1316699"/>
                <a:gd name="connsiteX1" fmla="*/ 8768337 w 8768337"/>
                <a:gd name="connsiteY1" fmla="*/ 0 h 1316699"/>
                <a:gd name="connsiteX2" fmla="*/ 8768337 w 8768337"/>
                <a:gd name="connsiteY2" fmla="*/ 1316699 h 1316699"/>
                <a:gd name="connsiteX3" fmla="*/ 0 w 8768337"/>
                <a:gd name="connsiteY3" fmla="*/ 1316699 h 1316699"/>
                <a:gd name="connsiteX4" fmla="*/ 0 w 8768337"/>
                <a:gd name="connsiteY4" fmla="*/ 0 h 13166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68337" h="1316699">
                  <a:moveTo>
                    <a:pt x="0" y="0"/>
                  </a:moveTo>
                  <a:lnTo>
                    <a:pt x="8768337" y="0"/>
                  </a:lnTo>
                  <a:lnTo>
                    <a:pt x="8768337" y="1316699"/>
                  </a:lnTo>
                  <a:lnTo>
                    <a:pt x="0" y="1316699"/>
                  </a:lnTo>
                  <a:lnTo>
                    <a:pt x="0" y="0"/>
                  </a:lnTo>
                  <a:close/>
                </a:path>
              </a:pathLst>
            </a:custGeom>
            <a:solidFill>
              <a:schemeClr val="bg2">
                <a:lumMod val="90000"/>
                <a:alpha val="90000"/>
              </a:schemeClr>
            </a:solidFill>
            <a:ln>
              <a:solidFill>
                <a:schemeClr val="accent6">
                  <a:lumMod val="75000"/>
                </a:schemeClr>
              </a:solidFill>
            </a:ln>
          </p:spPr>
          <p:style>
            <a:lnRef idx="2">
              <a:schemeClr val="accent3">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510390" tIns="343662" rIns="510390" bIns="96012" numCol="1" spcCol="1270" anchor="t" anchorCtr="0">
              <a:noAutofit/>
            </a:bodyPr>
            <a:lstStyle/>
            <a:p>
              <a:pPr marL="214313" indent="-214313" algn="just">
                <a:buFont typeface="Wingdings" panose="05000000000000000000" pitchFamily="2" charset="2"/>
                <a:buChar char="Ø"/>
              </a:pPr>
              <a:r>
                <a:rPr lang="en-US" sz="1600" dirty="0">
                  <a:latin typeface="Arial" panose="020B0604020202020204" pitchFamily="34" charset="0"/>
                  <a:ea typeface="Times New Roman" panose="02020603050405020304" pitchFamily="18" charset="0"/>
                  <a:cs typeface="Arial" panose="020B0604020202020204" pitchFamily="34" charset="0"/>
                </a:rPr>
                <a:t>South Africa is a signatory to several international and regional agreements that have resulted in specific gendered obligations. </a:t>
              </a:r>
            </a:p>
            <a:p>
              <a:pPr marL="214313" indent="-214313" algn="just">
                <a:buFont typeface="Wingdings" panose="05000000000000000000" pitchFamily="2" charset="2"/>
                <a:buChar char="Ø"/>
              </a:pPr>
              <a:r>
                <a:rPr lang="en-US" sz="1600" dirty="0">
                  <a:latin typeface="Arial" panose="020B0604020202020204" pitchFamily="34" charset="0"/>
                  <a:ea typeface="Times New Roman" panose="02020603050405020304" pitchFamily="18" charset="0"/>
                  <a:cs typeface="Arial" panose="020B0604020202020204" pitchFamily="34" charset="0"/>
                </a:rPr>
                <a:t>Pertinent to women’s empowerment and gender equality are instruments which are Legally binding and Non-legally binding. </a:t>
              </a:r>
            </a:p>
            <a:p>
              <a:pPr lvl="1" algn="just"/>
              <a:endParaRPr lang="en-US" sz="1600" dirty="0">
                <a:latin typeface="Arial" panose="020B0604020202020204" pitchFamily="34" charset="0"/>
                <a:ea typeface="Times New Roman" panose="02020603050405020304" pitchFamily="18" charset="0"/>
                <a:cs typeface="Arial" panose="020B0604020202020204" pitchFamily="34" charset="0"/>
              </a:endParaRPr>
            </a:p>
            <a:p>
              <a:pPr marL="257175" indent="-257175" algn="just">
                <a:buAutoNum type="arabicParenBoth"/>
              </a:pPr>
              <a:r>
                <a:rPr lang="en-US" sz="1600" dirty="0">
                  <a:latin typeface="Arial" panose="020B0604020202020204" pitchFamily="34" charset="0"/>
                  <a:ea typeface="Times New Roman" panose="02020603050405020304" pitchFamily="18" charset="0"/>
                  <a:cs typeface="Arial" panose="020B0604020202020204" pitchFamily="34" charset="0"/>
                </a:rPr>
                <a:t>The 1995 Beijing Platform for Action (BPfA) </a:t>
              </a:r>
            </a:p>
            <a:p>
              <a:pPr marL="557213" lvl="1" indent="-214313" algn="just">
                <a:buFont typeface="Arial" panose="020B0604020202020204" pitchFamily="34" charset="0"/>
                <a:buChar char="•"/>
              </a:pPr>
              <a:r>
                <a:rPr lang="en-US" sz="1600" dirty="0">
                  <a:latin typeface="Arial" panose="020B0604020202020204" pitchFamily="34" charset="0"/>
                  <a:ea typeface="Times New Roman" panose="02020603050405020304" pitchFamily="18" charset="0"/>
                  <a:cs typeface="Arial" panose="020B0604020202020204" pitchFamily="34" charset="0"/>
                </a:rPr>
                <a:t>Established a vision and set of goals for gender equality by outlining 12 "critical areas of concern" that governments and organizations work to address</a:t>
              </a:r>
            </a:p>
            <a:p>
              <a:pPr marL="257175" indent="-257175" algn="just">
                <a:buAutoNum type="arabicParenBoth"/>
              </a:pPr>
              <a:r>
                <a:rPr lang="en-US" sz="1600" dirty="0">
                  <a:latin typeface="Arial" panose="020B0604020202020204" pitchFamily="34" charset="0"/>
                  <a:ea typeface="Times New Roman" panose="02020603050405020304" pitchFamily="18" charset="0"/>
                  <a:cs typeface="Arial" panose="020B0604020202020204" pitchFamily="34" charset="0"/>
                </a:rPr>
                <a:t>The Convention on the Elimination of All Forms of Discrimination against Women(CEDAW, 1979)</a:t>
              </a:r>
            </a:p>
            <a:p>
              <a:pPr marL="557213" lvl="1" indent="-214313" algn="just">
                <a:buFont typeface="Arial" panose="020B0604020202020204" pitchFamily="34" charset="0"/>
                <a:buChar char="•"/>
              </a:pPr>
              <a:r>
                <a:rPr lang="en-US" sz="1600" dirty="0">
                  <a:latin typeface="Arial" panose="020B0604020202020204" pitchFamily="34" charset="0"/>
                  <a:ea typeface="Times New Roman" panose="02020603050405020304" pitchFamily="18" charset="0"/>
                  <a:cs typeface="Arial" panose="020B0604020202020204" pitchFamily="34" charset="0"/>
                </a:rPr>
                <a:t>provides a legal and human rights frameworks or "compass," to guide countries on how to achieve those goals through specific actions and obligations.</a:t>
              </a:r>
            </a:p>
            <a:p>
              <a:pPr marL="257175" indent="-257175" algn="just">
                <a:buAutoNum type="arabicParenBoth"/>
              </a:pPr>
              <a:r>
                <a:rPr lang="en-US" sz="1600" dirty="0">
                  <a:latin typeface="Arial" panose="020B0604020202020204" pitchFamily="34" charset="0"/>
                  <a:ea typeface="Times New Roman" panose="02020603050405020304" pitchFamily="18" charset="0"/>
                  <a:cs typeface="Arial" panose="020B0604020202020204" pitchFamily="34" charset="0"/>
                </a:rPr>
                <a:t>Sustainable Development Goals (SDGs) -a global call to action to end poverty: Goal 5 of the SDGs seeks to achieve gender equality by 2030</a:t>
              </a:r>
            </a:p>
            <a:p>
              <a:pPr marL="257175" indent="-257175" algn="just">
                <a:buAutoNum type="arabicParenBoth"/>
              </a:pPr>
              <a:r>
                <a:rPr lang="en-US" sz="1600" dirty="0">
                  <a:latin typeface="Arial" panose="020B0604020202020204" pitchFamily="34" charset="0"/>
                  <a:ea typeface="Times New Roman" panose="02020603050405020304" pitchFamily="18" charset="0"/>
                  <a:cs typeface="Arial" panose="020B0604020202020204" pitchFamily="34" charset="0"/>
                </a:rPr>
                <a:t>The Protocol to the African Charter on Human and Peoples' Rights on the Rights of Women in Africa (Maputo Protocol) - international human rights instrument established by the African Union – adopted 2003 at came into effect in 2005</a:t>
              </a:r>
            </a:p>
            <a:p>
              <a:pPr marL="257175" indent="-257175" algn="just">
                <a:buAutoNum type="arabicParenBoth"/>
              </a:pPr>
              <a:r>
                <a:rPr lang="en-US" sz="1600" dirty="0">
                  <a:latin typeface="Arial" panose="020B0604020202020204" pitchFamily="34" charset="0"/>
                  <a:ea typeface="Times New Roman" panose="02020603050405020304" pitchFamily="18" charset="0"/>
                  <a:cs typeface="Arial" panose="020B0604020202020204" pitchFamily="34" charset="0"/>
                </a:rPr>
                <a:t>Gender Equality and Women's Empowerment (GEWE) Strategy 2018 –2028 of the African Union (AU)</a:t>
              </a:r>
            </a:p>
            <a:p>
              <a:pPr marL="257175" indent="-257175" algn="just">
                <a:buAutoNum type="arabicParenBoth"/>
              </a:pPr>
              <a:r>
                <a:rPr lang="en-US" sz="1600" dirty="0">
                  <a:latin typeface="Arial" panose="020B0604020202020204" pitchFamily="34" charset="0"/>
                  <a:ea typeface="Times New Roman" panose="02020603050405020304" pitchFamily="18" charset="0"/>
                  <a:cs typeface="Arial" panose="020B0604020202020204" pitchFamily="34" charset="0"/>
                </a:rPr>
                <a:t>Solemn Declaration on Gender Equality in Africa</a:t>
              </a:r>
            </a:p>
            <a:p>
              <a:pPr marL="214313" indent="-214313" algn="just">
                <a:lnSpc>
                  <a:spcPct val="115000"/>
                </a:lnSpc>
                <a:spcAft>
                  <a:spcPts val="675"/>
                </a:spcAft>
                <a:buFont typeface="Wingdings" panose="05000000000000000000" pitchFamily="2" charset="2"/>
                <a:buChar char="Ø"/>
              </a:pPr>
              <a:endParaRPr lang="en-US" dirty="0">
                <a:latin typeface="Arial" panose="020B0604020202020204" pitchFamily="34" charset="0"/>
                <a:ea typeface="Times New Roman" panose="02020603050405020304" pitchFamily="18" charset="0"/>
                <a:cs typeface="Arial" panose="020B0604020202020204" pitchFamily="34" charset="0"/>
              </a:endParaRPr>
            </a:p>
          </p:txBody>
        </p:sp>
        <p:sp>
          <p:nvSpPr>
            <p:cNvPr id="16" name="Freeform 15">
              <a:extLst>
                <a:ext uri="{FF2B5EF4-FFF2-40B4-BE49-F238E27FC236}">
                  <a16:creationId xmlns:a16="http://schemas.microsoft.com/office/drawing/2014/main" id="{12C99438-1525-D687-4616-9ED536EF4AAC}"/>
                </a:ext>
              </a:extLst>
            </p:cNvPr>
            <p:cNvSpPr/>
            <p:nvPr/>
          </p:nvSpPr>
          <p:spPr>
            <a:xfrm>
              <a:off x="783511" y="833132"/>
              <a:ext cx="7696645" cy="246257"/>
            </a:xfrm>
            <a:custGeom>
              <a:avLst/>
              <a:gdLst>
                <a:gd name="connsiteX0" fmla="*/ 0 w 6137835"/>
                <a:gd name="connsiteY0" fmla="*/ 108242 h 649440"/>
                <a:gd name="connsiteX1" fmla="*/ 108242 w 6137835"/>
                <a:gd name="connsiteY1" fmla="*/ 0 h 649440"/>
                <a:gd name="connsiteX2" fmla="*/ 6029593 w 6137835"/>
                <a:gd name="connsiteY2" fmla="*/ 0 h 649440"/>
                <a:gd name="connsiteX3" fmla="*/ 6137835 w 6137835"/>
                <a:gd name="connsiteY3" fmla="*/ 108242 h 649440"/>
                <a:gd name="connsiteX4" fmla="*/ 6137835 w 6137835"/>
                <a:gd name="connsiteY4" fmla="*/ 541198 h 649440"/>
                <a:gd name="connsiteX5" fmla="*/ 6029593 w 6137835"/>
                <a:gd name="connsiteY5" fmla="*/ 649440 h 649440"/>
                <a:gd name="connsiteX6" fmla="*/ 108242 w 6137835"/>
                <a:gd name="connsiteY6" fmla="*/ 649440 h 649440"/>
                <a:gd name="connsiteX7" fmla="*/ 0 w 6137835"/>
                <a:gd name="connsiteY7" fmla="*/ 541198 h 649440"/>
                <a:gd name="connsiteX8" fmla="*/ 0 w 6137835"/>
                <a:gd name="connsiteY8" fmla="*/ 108242 h 649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37835" h="649440">
                  <a:moveTo>
                    <a:pt x="0" y="108242"/>
                  </a:moveTo>
                  <a:cubicBezTo>
                    <a:pt x="0" y="48462"/>
                    <a:pt x="48462" y="0"/>
                    <a:pt x="108242" y="0"/>
                  </a:cubicBezTo>
                  <a:lnTo>
                    <a:pt x="6029593" y="0"/>
                  </a:lnTo>
                  <a:cubicBezTo>
                    <a:pt x="6089373" y="0"/>
                    <a:pt x="6137835" y="48462"/>
                    <a:pt x="6137835" y="108242"/>
                  </a:cubicBezTo>
                  <a:lnTo>
                    <a:pt x="6137835" y="541198"/>
                  </a:lnTo>
                  <a:cubicBezTo>
                    <a:pt x="6137835" y="600978"/>
                    <a:pt x="6089373" y="649440"/>
                    <a:pt x="6029593" y="649440"/>
                  </a:cubicBezTo>
                  <a:lnTo>
                    <a:pt x="108242" y="649440"/>
                  </a:lnTo>
                  <a:cubicBezTo>
                    <a:pt x="48462" y="649440"/>
                    <a:pt x="0" y="600978"/>
                    <a:pt x="0" y="541198"/>
                  </a:cubicBezTo>
                  <a:lnTo>
                    <a:pt x="0" y="108242"/>
                  </a:lnTo>
                  <a:close/>
                </a:path>
              </a:pathLst>
            </a:custGeom>
            <a:solidFill>
              <a:srgbClr val="996600"/>
            </a:solidFill>
          </p:spPr>
          <p:style>
            <a:lnRef idx="2">
              <a:schemeClr val="lt1">
                <a:hueOff val="0"/>
                <a:satOff val="0"/>
                <a:lumOff val="0"/>
                <a:alphaOff val="0"/>
              </a:schemeClr>
            </a:lnRef>
            <a:fillRef idx="1">
              <a:schemeClr val="accent3">
                <a:hueOff val="0"/>
                <a:satOff val="0"/>
                <a:lumOff val="0"/>
                <a:alphaOff val="0"/>
              </a:schemeClr>
            </a:fillRef>
            <a:effectRef idx="0">
              <a:schemeClr val="accent3">
                <a:hueOff val="0"/>
                <a:satOff val="0"/>
                <a:lumOff val="0"/>
                <a:alphaOff val="0"/>
              </a:schemeClr>
            </a:effectRef>
            <a:fontRef idx="minor">
              <a:schemeClr val="lt1"/>
            </a:fontRef>
          </p:style>
          <p:txBody>
            <a:bodyPr spcFirstLastPara="0" vert="horz" wrap="square" lIns="197774" tIns="23777" rIns="197774" bIns="23777" numCol="1" spcCol="1270" anchor="ctr" anchorCtr="0">
              <a:noAutofit/>
            </a:bodyPr>
            <a:lstStyle/>
            <a:p>
              <a:pPr defTabSz="600075">
                <a:lnSpc>
                  <a:spcPct val="90000"/>
                </a:lnSpc>
                <a:spcBef>
                  <a:spcPct val="0"/>
                </a:spcBef>
                <a:spcAft>
                  <a:spcPct val="35000"/>
                </a:spcAft>
              </a:pPr>
              <a:r>
                <a:rPr lang="en-GB" b="1" dirty="0">
                  <a:latin typeface="Arial" panose="020B0604020202020204" pitchFamily="34" charset="0"/>
                  <a:cs typeface="Arial" panose="020B0604020202020204" pitchFamily="34" charset="0"/>
                </a:rPr>
                <a:t>Contextualising Gender Equality in South Africa</a:t>
              </a:r>
              <a:endParaRPr lang="en-ZA" b="1" dirty="0">
                <a:latin typeface="Arial" panose="020B0604020202020204" pitchFamily="34" charset="0"/>
                <a:cs typeface="Arial" panose="020B0604020202020204" pitchFamily="34" charset="0"/>
              </a:endParaRPr>
            </a:p>
          </p:txBody>
        </p:sp>
      </p:grpSp>
      <p:sp>
        <p:nvSpPr>
          <p:cNvPr id="15" name="Title 1">
            <a:extLst>
              <a:ext uri="{FF2B5EF4-FFF2-40B4-BE49-F238E27FC236}">
                <a16:creationId xmlns:a16="http://schemas.microsoft.com/office/drawing/2014/main" id="{0AE5C3CE-5A9B-5236-7E78-395390B53B8D}"/>
              </a:ext>
            </a:extLst>
          </p:cNvPr>
          <p:cNvSpPr txBox="1">
            <a:spLocks/>
          </p:cNvSpPr>
          <p:nvPr/>
        </p:nvSpPr>
        <p:spPr>
          <a:xfrm>
            <a:off x="1379363" y="304800"/>
            <a:ext cx="6576253" cy="546574"/>
          </a:xfrm>
          <a:prstGeom prst="rect">
            <a:avLst/>
          </a:prstGeom>
        </p:spPr>
        <p:txBody>
          <a:bodyPr>
            <a:noAutofit/>
          </a:bodyPr>
          <a:lstStyle>
            <a:lvl1pPr algn="l" defTabSz="914400" rtl="0" eaLnBrk="1" latinLnBrk="0" hangingPunct="1">
              <a:lnSpc>
                <a:spcPct val="90000"/>
              </a:lnSpc>
              <a:spcBef>
                <a:spcPct val="0"/>
              </a:spcBef>
              <a:buNone/>
              <a:defRPr sz="3600" kern="1200">
                <a:solidFill>
                  <a:schemeClr val="accent3">
                    <a:lumMod val="75000"/>
                  </a:schemeClr>
                </a:solidFill>
                <a:latin typeface="Arial" panose="020B0604020202020204" pitchFamily="34" charset="0"/>
                <a:ea typeface="+mj-ea"/>
                <a:cs typeface="Arial" panose="020B0604020202020204" pitchFamily="34" charset="0"/>
              </a:defRPr>
            </a:lvl1pPr>
          </a:lstStyle>
          <a:p>
            <a:pPr algn="ctr"/>
            <a:r>
              <a:rPr lang="en-US" sz="2100" b="1" dirty="0">
                <a:latin typeface="Arial Narrow" panose="020B0606020202030204" pitchFamily="34" charset="0"/>
                <a:ea typeface="Calibri" panose="020F0502020204030204" pitchFamily="34" charset="0"/>
                <a:cs typeface="Times New Roman" panose="02020603050405020304" pitchFamily="18" charset="0"/>
              </a:rPr>
              <a:t>INTRODUCTION</a:t>
            </a:r>
            <a:endParaRPr lang="en-US" sz="2250" b="1" dirty="0"/>
          </a:p>
        </p:txBody>
      </p:sp>
    </p:spTree>
    <p:extLst>
      <p:ext uri="{BB962C8B-B14F-4D97-AF65-F5344CB8AC3E}">
        <p14:creationId xmlns:p14="http://schemas.microsoft.com/office/powerpoint/2010/main" val="262646878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5E3CC89-4F18-2CA6-E276-AE906E3A133E}"/>
            </a:ext>
          </a:extLst>
        </p:cNvPr>
        <p:cNvGrpSpPr/>
        <p:nvPr/>
      </p:nvGrpSpPr>
      <p:grpSpPr>
        <a:xfrm>
          <a:off x="0" y="0"/>
          <a:ext cx="0" cy="0"/>
          <a:chOff x="0" y="0"/>
          <a:chExt cx="0" cy="0"/>
        </a:xfrm>
      </p:grpSpPr>
      <p:grpSp>
        <p:nvGrpSpPr>
          <p:cNvPr id="7" name="Group 6">
            <a:extLst>
              <a:ext uri="{FF2B5EF4-FFF2-40B4-BE49-F238E27FC236}">
                <a16:creationId xmlns:a16="http://schemas.microsoft.com/office/drawing/2014/main" id="{8CE59E12-D3F5-07FB-84F2-A68BF8EB6AD1}"/>
              </a:ext>
            </a:extLst>
          </p:cNvPr>
          <p:cNvGrpSpPr/>
          <p:nvPr/>
        </p:nvGrpSpPr>
        <p:grpSpPr>
          <a:xfrm>
            <a:off x="304800" y="685800"/>
            <a:ext cx="8953019" cy="5562599"/>
            <a:chOff x="122621" y="833132"/>
            <a:chExt cx="9358929" cy="2506212"/>
          </a:xfrm>
        </p:grpSpPr>
        <p:sp>
          <p:nvSpPr>
            <p:cNvPr id="8" name="Freeform 7">
              <a:extLst>
                <a:ext uri="{FF2B5EF4-FFF2-40B4-BE49-F238E27FC236}">
                  <a16:creationId xmlns:a16="http://schemas.microsoft.com/office/drawing/2014/main" id="{0C1225AB-FA0D-713F-CF9A-74B4D5159090}"/>
                </a:ext>
              </a:extLst>
            </p:cNvPr>
            <p:cNvSpPr/>
            <p:nvPr/>
          </p:nvSpPr>
          <p:spPr>
            <a:xfrm>
              <a:off x="122621" y="956261"/>
              <a:ext cx="9358929" cy="2383083"/>
            </a:xfrm>
            <a:custGeom>
              <a:avLst/>
              <a:gdLst>
                <a:gd name="connsiteX0" fmla="*/ 0 w 8768337"/>
                <a:gd name="connsiteY0" fmla="*/ 0 h 1316699"/>
                <a:gd name="connsiteX1" fmla="*/ 8768337 w 8768337"/>
                <a:gd name="connsiteY1" fmla="*/ 0 h 1316699"/>
                <a:gd name="connsiteX2" fmla="*/ 8768337 w 8768337"/>
                <a:gd name="connsiteY2" fmla="*/ 1316699 h 1316699"/>
                <a:gd name="connsiteX3" fmla="*/ 0 w 8768337"/>
                <a:gd name="connsiteY3" fmla="*/ 1316699 h 1316699"/>
                <a:gd name="connsiteX4" fmla="*/ 0 w 8768337"/>
                <a:gd name="connsiteY4" fmla="*/ 0 h 13166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68337" h="1316699">
                  <a:moveTo>
                    <a:pt x="0" y="0"/>
                  </a:moveTo>
                  <a:lnTo>
                    <a:pt x="8768337" y="0"/>
                  </a:lnTo>
                  <a:lnTo>
                    <a:pt x="8768337" y="1316699"/>
                  </a:lnTo>
                  <a:lnTo>
                    <a:pt x="0" y="1316699"/>
                  </a:lnTo>
                  <a:lnTo>
                    <a:pt x="0" y="0"/>
                  </a:lnTo>
                  <a:close/>
                </a:path>
              </a:pathLst>
            </a:custGeom>
            <a:solidFill>
              <a:schemeClr val="bg2">
                <a:lumMod val="90000"/>
                <a:alpha val="90000"/>
              </a:schemeClr>
            </a:solidFill>
            <a:ln>
              <a:solidFill>
                <a:schemeClr val="accent6">
                  <a:lumMod val="75000"/>
                </a:schemeClr>
              </a:solidFill>
            </a:ln>
          </p:spPr>
          <p:style>
            <a:lnRef idx="2">
              <a:schemeClr val="accent3">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510390" tIns="343662" rIns="510390" bIns="96012" numCol="1" spcCol="1270" anchor="t" anchorCtr="0">
              <a:noAutofit/>
            </a:bodyPr>
            <a:lstStyle/>
            <a:p>
              <a:pPr algn="just"/>
              <a:r>
                <a:rPr lang="en-US" sz="2000" dirty="0">
                  <a:latin typeface="Arial" panose="020B0604020202020204" pitchFamily="34" charset="0"/>
                  <a:ea typeface="Times New Roman" panose="02020603050405020304" pitchFamily="18" charset="0"/>
                  <a:cs typeface="Arial" panose="020B0604020202020204" pitchFamily="34" charset="0"/>
                </a:rPr>
                <a:t>The Conference reaffirmed the commitment to non-sexism and gender equality as core principles of a democratic South Africa. The key resolutions include:</a:t>
              </a:r>
            </a:p>
            <a:p>
              <a:pPr algn="just"/>
              <a:endParaRPr lang="en-US" sz="2000" dirty="0">
                <a:latin typeface="Arial" panose="020B0604020202020204" pitchFamily="34" charset="0"/>
                <a:ea typeface="Times New Roman" panose="02020603050405020304" pitchFamily="18" charset="0"/>
                <a:cs typeface="Arial" panose="020B0604020202020204" pitchFamily="34" charset="0"/>
              </a:endParaRPr>
            </a:p>
            <a:p>
              <a:pPr marL="342900" indent="-342900" algn="just">
                <a:buFont typeface="Wingdings" panose="05000000000000000000" pitchFamily="2" charset="2"/>
                <a:buChar char="q"/>
              </a:pPr>
              <a:r>
                <a:rPr lang="en-US" sz="2400" dirty="0">
                  <a:latin typeface="Arial" panose="020B0604020202020204" pitchFamily="34" charset="0"/>
                  <a:ea typeface="Times New Roman" panose="02020603050405020304" pitchFamily="18" charset="0"/>
                  <a:cs typeface="Arial" panose="020B0604020202020204" pitchFamily="34" charset="0"/>
                </a:rPr>
                <a:t>Gender Representation and Leadership</a:t>
              </a:r>
            </a:p>
            <a:p>
              <a:pPr marL="342900" indent="-342900" algn="just">
                <a:buFont typeface="Wingdings" panose="05000000000000000000" pitchFamily="2" charset="2"/>
                <a:buChar char="q"/>
              </a:pPr>
              <a:r>
                <a:rPr lang="en-US" sz="2400" dirty="0">
                  <a:latin typeface="Arial" panose="020B0604020202020204" pitchFamily="34" charset="0"/>
                  <a:ea typeface="Times New Roman" panose="02020603050405020304" pitchFamily="18" charset="0"/>
                  <a:cs typeface="Arial" panose="020B0604020202020204" pitchFamily="34" charset="0"/>
                </a:rPr>
                <a:t>Gender-Based Violence and Femicide (GBVF)</a:t>
              </a:r>
            </a:p>
            <a:p>
              <a:pPr marL="342900" indent="-342900" algn="just">
                <a:buFont typeface="Wingdings" panose="05000000000000000000" pitchFamily="2" charset="2"/>
                <a:buChar char="q"/>
              </a:pPr>
              <a:r>
                <a:rPr lang="en-US" sz="2400" dirty="0">
                  <a:latin typeface="Arial" panose="020B0604020202020204" pitchFamily="34" charset="0"/>
                  <a:ea typeface="Times New Roman" panose="02020603050405020304" pitchFamily="18" charset="0"/>
                  <a:cs typeface="Arial" panose="020B0604020202020204" pitchFamily="34" charset="0"/>
                </a:rPr>
                <a:t>Women’s Economic Empowerment</a:t>
              </a:r>
            </a:p>
            <a:p>
              <a:pPr marL="342900" indent="-342900" algn="just">
                <a:buFont typeface="Wingdings" panose="05000000000000000000" pitchFamily="2" charset="2"/>
                <a:buChar char="q"/>
              </a:pPr>
              <a:r>
                <a:rPr lang="en-US" sz="2400" dirty="0">
                  <a:latin typeface="Arial" panose="020B0604020202020204" pitchFamily="34" charset="0"/>
                  <a:ea typeface="Times New Roman" panose="02020603050405020304" pitchFamily="18" charset="0"/>
                  <a:cs typeface="Arial" panose="020B0604020202020204" pitchFamily="34" charset="0"/>
                </a:rPr>
                <a:t>Sexual and Reproductive Health and Rights (SRHR)</a:t>
              </a:r>
            </a:p>
            <a:p>
              <a:pPr marL="342900" indent="-342900" algn="just">
                <a:buFont typeface="Wingdings" panose="05000000000000000000" pitchFamily="2" charset="2"/>
                <a:buChar char="q"/>
              </a:pPr>
              <a:r>
                <a:rPr lang="en-US" sz="2400" dirty="0">
                  <a:latin typeface="Arial" panose="020B0604020202020204" pitchFamily="34" charset="0"/>
                  <a:ea typeface="Times New Roman" panose="02020603050405020304" pitchFamily="18" charset="0"/>
                  <a:cs typeface="Arial" panose="020B0604020202020204" pitchFamily="34" charset="0"/>
                </a:rPr>
                <a:t>Gender Mainstreaming in Governance</a:t>
              </a:r>
            </a:p>
            <a:p>
              <a:pPr marL="342900" indent="-342900" algn="just">
                <a:buFont typeface="Wingdings" panose="05000000000000000000" pitchFamily="2" charset="2"/>
                <a:buChar char="q"/>
              </a:pPr>
              <a:r>
                <a:rPr lang="en-US" sz="2400" dirty="0">
                  <a:latin typeface="Arial" panose="020B0604020202020204" pitchFamily="34" charset="0"/>
                  <a:ea typeface="Times New Roman" panose="02020603050405020304" pitchFamily="18" charset="0"/>
                  <a:cs typeface="Arial" panose="020B0604020202020204" pitchFamily="34" charset="0"/>
                </a:rPr>
                <a:t>Protection of Vulnerable Groups</a:t>
              </a:r>
            </a:p>
            <a:p>
              <a:pPr algn="just"/>
              <a:endParaRPr lang="en-US" dirty="0">
                <a:latin typeface="Arial" panose="020B0604020202020204" pitchFamily="34" charset="0"/>
                <a:ea typeface="Times New Roman" panose="02020603050405020304" pitchFamily="18" charset="0"/>
                <a:cs typeface="Arial" panose="020B0604020202020204" pitchFamily="34" charset="0"/>
              </a:endParaRPr>
            </a:p>
            <a:p>
              <a:pPr marL="214313" indent="-214313" algn="just">
                <a:buFont typeface="Wingdings" panose="05000000000000000000" pitchFamily="2" charset="2"/>
                <a:buChar char="Ø"/>
              </a:pPr>
              <a:endParaRPr lang="en-US" dirty="0">
                <a:latin typeface="Arial" panose="020B0604020202020204" pitchFamily="34" charset="0"/>
                <a:ea typeface="Times New Roman" panose="02020603050405020304" pitchFamily="18" charset="0"/>
                <a:cs typeface="Arial" panose="020B0604020202020204" pitchFamily="34" charset="0"/>
              </a:endParaRPr>
            </a:p>
          </p:txBody>
        </p:sp>
        <p:sp>
          <p:nvSpPr>
            <p:cNvPr id="16" name="Freeform 15">
              <a:extLst>
                <a:ext uri="{FF2B5EF4-FFF2-40B4-BE49-F238E27FC236}">
                  <a16:creationId xmlns:a16="http://schemas.microsoft.com/office/drawing/2014/main" id="{F519B135-B965-28DA-3B15-56022143F008}"/>
                </a:ext>
              </a:extLst>
            </p:cNvPr>
            <p:cNvSpPr/>
            <p:nvPr/>
          </p:nvSpPr>
          <p:spPr>
            <a:xfrm>
              <a:off x="783511" y="833132"/>
              <a:ext cx="7696645" cy="246257"/>
            </a:xfrm>
            <a:custGeom>
              <a:avLst/>
              <a:gdLst>
                <a:gd name="connsiteX0" fmla="*/ 0 w 6137835"/>
                <a:gd name="connsiteY0" fmla="*/ 108242 h 649440"/>
                <a:gd name="connsiteX1" fmla="*/ 108242 w 6137835"/>
                <a:gd name="connsiteY1" fmla="*/ 0 h 649440"/>
                <a:gd name="connsiteX2" fmla="*/ 6029593 w 6137835"/>
                <a:gd name="connsiteY2" fmla="*/ 0 h 649440"/>
                <a:gd name="connsiteX3" fmla="*/ 6137835 w 6137835"/>
                <a:gd name="connsiteY3" fmla="*/ 108242 h 649440"/>
                <a:gd name="connsiteX4" fmla="*/ 6137835 w 6137835"/>
                <a:gd name="connsiteY4" fmla="*/ 541198 h 649440"/>
                <a:gd name="connsiteX5" fmla="*/ 6029593 w 6137835"/>
                <a:gd name="connsiteY5" fmla="*/ 649440 h 649440"/>
                <a:gd name="connsiteX6" fmla="*/ 108242 w 6137835"/>
                <a:gd name="connsiteY6" fmla="*/ 649440 h 649440"/>
                <a:gd name="connsiteX7" fmla="*/ 0 w 6137835"/>
                <a:gd name="connsiteY7" fmla="*/ 541198 h 649440"/>
                <a:gd name="connsiteX8" fmla="*/ 0 w 6137835"/>
                <a:gd name="connsiteY8" fmla="*/ 108242 h 649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37835" h="649440">
                  <a:moveTo>
                    <a:pt x="0" y="108242"/>
                  </a:moveTo>
                  <a:cubicBezTo>
                    <a:pt x="0" y="48462"/>
                    <a:pt x="48462" y="0"/>
                    <a:pt x="108242" y="0"/>
                  </a:cubicBezTo>
                  <a:lnTo>
                    <a:pt x="6029593" y="0"/>
                  </a:lnTo>
                  <a:cubicBezTo>
                    <a:pt x="6089373" y="0"/>
                    <a:pt x="6137835" y="48462"/>
                    <a:pt x="6137835" y="108242"/>
                  </a:cubicBezTo>
                  <a:lnTo>
                    <a:pt x="6137835" y="541198"/>
                  </a:lnTo>
                  <a:cubicBezTo>
                    <a:pt x="6137835" y="600978"/>
                    <a:pt x="6089373" y="649440"/>
                    <a:pt x="6029593" y="649440"/>
                  </a:cubicBezTo>
                  <a:lnTo>
                    <a:pt x="108242" y="649440"/>
                  </a:lnTo>
                  <a:cubicBezTo>
                    <a:pt x="48462" y="649440"/>
                    <a:pt x="0" y="600978"/>
                    <a:pt x="0" y="541198"/>
                  </a:cubicBezTo>
                  <a:lnTo>
                    <a:pt x="0" y="108242"/>
                  </a:lnTo>
                  <a:close/>
                </a:path>
              </a:pathLst>
            </a:custGeom>
            <a:solidFill>
              <a:srgbClr val="996600"/>
            </a:solidFill>
          </p:spPr>
          <p:style>
            <a:lnRef idx="2">
              <a:schemeClr val="lt1">
                <a:hueOff val="0"/>
                <a:satOff val="0"/>
                <a:lumOff val="0"/>
                <a:alphaOff val="0"/>
              </a:schemeClr>
            </a:lnRef>
            <a:fillRef idx="1">
              <a:schemeClr val="accent3">
                <a:hueOff val="0"/>
                <a:satOff val="0"/>
                <a:lumOff val="0"/>
                <a:alphaOff val="0"/>
              </a:schemeClr>
            </a:fillRef>
            <a:effectRef idx="0">
              <a:schemeClr val="accent3">
                <a:hueOff val="0"/>
                <a:satOff val="0"/>
                <a:lumOff val="0"/>
                <a:alphaOff val="0"/>
              </a:schemeClr>
            </a:effectRef>
            <a:fontRef idx="minor">
              <a:schemeClr val="lt1"/>
            </a:fontRef>
          </p:style>
          <p:txBody>
            <a:bodyPr spcFirstLastPara="0" vert="horz" wrap="square" lIns="197774" tIns="23777" rIns="197774" bIns="23777" numCol="1" spcCol="1270" anchor="ctr" anchorCtr="0">
              <a:noAutofit/>
            </a:bodyPr>
            <a:lstStyle/>
            <a:p>
              <a:pPr defTabSz="600075">
                <a:lnSpc>
                  <a:spcPct val="90000"/>
                </a:lnSpc>
                <a:spcBef>
                  <a:spcPct val="0"/>
                </a:spcBef>
                <a:spcAft>
                  <a:spcPct val="35000"/>
                </a:spcAft>
              </a:pPr>
              <a:r>
                <a:rPr lang="en-GB" b="1" dirty="0">
                  <a:latin typeface="Arial" panose="020B0604020202020204" pitchFamily="34" charset="0"/>
                  <a:cs typeface="Arial" panose="020B0604020202020204" pitchFamily="34" charset="0"/>
                </a:rPr>
                <a:t>55</a:t>
              </a:r>
              <a:r>
                <a:rPr lang="en-GB" b="1" baseline="30000" dirty="0">
                  <a:latin typeface="Arial" panose="020B0604020202020204" pitchFamily="34" charset="0"/>
                  <a:cs typeface="Arial" panose="020B0604020202020204" pitchFamily="34" charset="0"/>
                </a:rPr>
                <a:t>th</a:t>
              </a:r>
              <a:r>
                <a:rPr lang="en-GB" b="1" dirty="0">
                  <a:latin typeface="Arial" panose="020B0604020202020204" pitchFamily="34" charset="0"/>
                  <a:cs typeface="Arial" panose="020B0604020202020204" pitchFamily="34" charset="0"/>
                </a:rPr>
                <a:t> CONFERENCE RESOLUTIONS ON GENDER AND EQUITY</a:t>
              </a:r>
              <a:endParaRPr lang="en-ZA" b="1" dirty="0">
                <a:latin typeface="Arial" panose="020B0604020202020204" pitchFamily="34" charset="0"/>
                <a:cs typeface="Arial" panose="020B0604020202020204" pitchFamily="34" charset="0"/>
              </a:endParaRPr>
            </a:p>
          </p:txBody>
        </p:sp>
      </p:grpSp>
      <p:sp>
        <p:nvSpPr>
          <p:cNvPr id="15" name="Title 1">
            <a:extLst>
              <a:ext uri="{FF2B5EF4-FFF2-40B4-BE49-F238E27FC236}">
                <a16:creationId xmlns:a16="http://schemas.microsoft.com/office/drawing/2014/main" id="{7607A78C-E9A6-0BD6-182B-94961BF4AB76}"/>
              </a:ext>
            </a:extLst>
          </p:cNvPr>
          <p:cNvSpPr txBox="1">
            <a:spLocks/>
          </p:cNvSpPr>
          <p:nvPr/>
        </p:nvSpPr>
        <p:spPr>
          <a:xfrm>
            <a:off x="1371600" y="336314"/>
            <a:ext cx="6576253" cy="546574"/>
          </a:xfrm>
          <a:prstGeom prst="rect">
            <a:avLst/>
          </a:prstGeom>
        </p:spPr>
        <p:txBody>
          <a:bodyPr>
            <a:noAutofit/>
          </a:bodyPr>
          <a:lstStyle>
            <a:lvl1pPr algn="l" defTabSz="914400" rtl="0" eaLnBrk="1" latinLnBrk="0" hangingPunct="1">
              <a:lnSpc>
                <a:spcPct val="90000"/>
              </a:lnSpc>
              <a:spcBef>
                <a:spcPct val="0"/>
              </a:spcBef>
              <a:buNone/>
              <a:defRPr sz="3600" kern="1200">
                <a:solidFill>
                  <a:schemeClr val="accent3">
                    <a:lumMod val="75000"/>
                  </a:schemeClr>
                </a:solidFill>
                <a:latin typeface="Arial" panose="020B0604020202020204" pitchFamily="34" charset="0"/>
                <a:ea typeface="+mj-ea"/>
                <a:cs typeface="Arial" panose="020B0604020202020204" pitchFamily="34" charset="0"/>
              </a:defRPr>
            </a:lvl1pPr>
          </a:lstStyle>
          <a:p>
            <a:pPr algn="ctr"/>
            <a:r>
              <a:rPr lang="en-US" sz="2100" b="1" dirty="0">
                <a:latin typeface="Arial Narrow" panose="020B0606020202030204" pitchFamily="34" charset="0"/>
                <a:ea typeface="Calibri" panose="020F0502020204030204" pitchFamily="34" charset="0"/>
                <a:cs typeface="Times New Roman" panose="02020603050405020304" pitchFamily="18" charset="0"/>
              </a:rPr>
              <a:t>BACKGROUND </a:t>
            </a:r>
            <a:endParaRPr lang="en-US" sz="2250" b="1" dirty="0"/>
          </a:p>
        </p:txBody>
      </p:sp>
    </p:spTree>
    <p:extLst>
      <p:ext uri="{BB962C8B-B14F-4D97-AF65-F5344CB8AC3E}">
        <p14:creationId xmlns:p14="http://schemas.microsoft.com/office/powerpoint/2010/main" val="345189583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BE4BC9-EA5C-294B-9159-54E783CD7547}"/>
              </a:ext>
            </a:extLst>
          </p:cNvPr>
          <p:cNvSpPr>
            <a:spLocks noGrp="1"/>
          </p:cNvSpPr>
          <p:nvPr>
            <p:ph type="title"/>
          </p:nvPr>
        </p:nvSpPr>
        <p:spPr>
          <a:xfrm>
            <a:off x="1271589" y="974352"/>
            <a:ext cx="6576253" cy="546574"/>
          </a:xfrm>
        </p:spPr>
        <p:txBody>
          <a:bodyPr>
            <a:normAutofit/>
          </a:bodyPr>
          <a:lstStyle/>
          <a:p>
            <a:pPr algn="ctr"/>
            <a:r>
              <a:rPr lang="en-US" sz="2250" dirty="0">
                <a:latin typeface="Arial" panose="020B0604020202020204" pitchFamily="34" charset="0"/>
                <a:cs typeface="Arial" panose="020B0604020202020204" pitchFamily="34" charset="0"/>
              </a:rPr>
              <a:t>STATUS OF WOMEN </a:t>
            </a:r>
          </a:p>
        </p:txBody>
      </p:sp>
      <p:cxnSp>
        <p:nvCxnSpPr>
          <p:cNvPr id="6" name="Straight Connector 5"/>
          <p:cNvCxnSpPr/>
          <p:nvPr/>
        </p:nvCxnSpPr>
        <p:spPr>
          <a:xfrm>
            <a:off x="1139273" y="1382406"/>
            <a:ext cx="6858000" cy="0"/>
          </a:xfrm>
          <a:prstGeom prst="line">
            <a:avLst/>
          </a:prstGeom>
          <a:ln w="28575">
            <a:solidFill>
              <a:schemeClr val="accent3">
                <a:lumMod val="50000"/>
              </a:schemeClr>
            </a:solidFill>
          </a:ln>
          <a:effectLst>
            <a:outerShdw blurRad="50800" dist="38100" dir="18900000" algn="b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12" name="Rectangle 11"/>
          <p:cNvSpPr/>
          <p:nvPr/>
        </p:nvSpPr>
        <p:spPr>
          <a:xfrm>
            <a:off x="1271588" y="1382407"/>
            <a:ext cx="6657975" cy="4254470"/>
          </a:xfrm>
          <a:prstGeom prst="rect">
            <a:avLst/>
          </a:prstGeom>
          <a:ln>
            <a:solidFill>
              <a:schemeClr val="bg1">
                <a:lumMod val="75000"/>
              </a:schemeClr>
            </a:solidFill>
          </a:ln>
        </p:spPr>
        <p:txBody>
          <a:bodyPr/>
          <a:lstStyle/>
          <a:p>
            <a:endParaRPr lang="en-ZA"/>
          </a:p>
        </p:txBody>
      </p:sp>
      <p:sp>
        <p:nvSpPr>
          <p:cNvPr id="21" name="Freeform 20"/>
          <p:cNvSpPr/>
          <p:nvPr/>
        </p:nvSpPr>
        <p:spPr>
          <a:xfrm>
            <a:off x="1214437" y="2031124"/>
            <a:ext cx="6782836" cy="2693276"/>
          </a:xfrm>
          <a:custGeom>
            <a:avLst/>
            <a:gdLst>
              <a:gd name="connsiteX0" fmla="*/ 0 w 4213396"/>
              <a:gd name="connsiteY0" fmla="*/ 0 h 1003376"/>
              <a:gd name="connsiteX1" fmla="*/ 4213396 w 4213396"/>
              <a:gd name="connsiteY1" fmla="*/ 0 h 1003376"/>
              <a:gd name="connsiteX2" fmla="*/ 4213396 w 4213396"/>
              <a:gd name="connsiteY2" fmla="*/ 1003376 h 1003376"/>
              <a:gd name="connsiteX3" fmla="*/ 0 w 4213396"/>
              <a:gd name="connsiteY3" fmla="*/ 1003376 h 1003376"/>
              <a:gd name="connsiteX4" fmla="*/ 0 w 4213396"/>
              <a:gd name="connsiteY4" fmla="*/ 0 h 10033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213396" h="1003376">
                <a:moveTo>
                  <a:pt x="0" y="0"/>
                </a:moveTo>
                <a:lnTo>
                  <a:pt x="4213396" y="0"/>
                </a:lnTo>
                <a:lnTo>
                  <a:pt x="4213396" y="1003376"/>
                </a:lnTo>
                <a:lnTo>
                  <a:pt x="0" y="1003376"/>
                </a:lnTo>
                <a:lnTo>
                  <a:pt x="0" y="0"/>
                </a:lnTo>
                <a:close/>
              </a:path>
            </a:pathLst>
          </a:custGeom>
          <a:solidFill>
            <a:schemeClr val="accent1">
              <a:lumMod val="60000"/>
              <a:lumOff val="40000"/>
            </a:schemeClr>
          </a:solidFill>
          <a:ln>
            <a:solidFill>
              <a:srgbClr val="00B050"/>
            </a:solidFill>
          </a:ln>
          <a:sp3d/>
        </p:spPr>
        <p:style>
          <a:lnRef idx="0">
            <a:scrgbClr r="0" g="0" b="0"/>
          </a:lnRef>
          <a:fillRef idx="0">
            <a:scrgbClr r="0" g="0" b="0"/>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96012" tIns="96012" rIns="96012" bIns="96012" numCol="1" spcCol="1270" anchor="ctr" anchorCtr="0">
            <a:noAutofit/>
          </a:bodyPr>
          <a:lstStyle/>
          <a:p>
            <a:pPr algn="ctr" defTabSz="600075">
              <a:lnSpc>
                <a:spcPct val="90000"/>
              </a:lnSpc>
              <a:spcBef>
                <a:spcPct val="0"/>
              </a:spcBef>
              <a:spcAft>
                <a:spcPct val="35000"/>
              </a:spcAft>
            </a:pPr>
            <a:r>
              <a:rPr lang="en-US" sz="2400" dirty="0">
                <a:latin typeface="Arial" panose="020B0604020202020204" pitchFamily="34" charset="0"/>
                <a:cs typeface="Arial" panose="020B0604020202020204" pitchFamily="34" charset="0"/>
              </a:rPr>
              <a:t>The presentation provides trends and patterns in women empowerment, with specific focus on economic, social and political domains to ascertain progress toward gender equality.</a:t>
            </a:r>
          </a:p>
        </p:txBody>
      </p:sp>
      <p:sp>
        <p:nvSpPr>
          <p:cNvPr id="16" name="Freeform 15">
            <a:extLst>
              <a:ext uri="{FF2B5EF4-FFF2-40B4-BE49-F238E27FC236}">
                <a16:creationId xmlns:a16="http://schemas.microsoft.com/office/drawing/2014/main" id="{28EF07D5-1707-4E4A-B66B-B205989DE33A}"/>
              </a:ext>
            </a:extLst>
          </p:cNvPr>
          <p:cNvSpPr/>
          <p:nvPr/>
        </p:nvSpPr>
        <p:spPr>
          <a:xfrm>
            <a:off x="1835742" y="1389429"/>
            <a:ext cx="5772484" cy="712389"/>
          </a:xfrm>
          <a:custGeom>
            <a:avLst/>
            <a:gdLst>
              <a:gd name="connsiteX0" fmla="*/ 0 w 6137835"/>
              <a:gd name="connsiteY0" fmla="*/ 108242 h 649440"/>
              <a:gd name="connsiteX1" fmla="*/ 108242 w 6137835"/>
              <a:gd name="connsiteY1" fmla="*/ 0 h 649440"/>
              <a:gd name="connsiteX2" fmla="*/ 6029593 w 6137835"/>
              <a:gd name="connsiteY2" fmla="*/ 0 h 649440"/>
              <a:gd name="connsiteX3" fmla="*/ 6137835 w 6137835"/>
              <a:gd name="connsiteY3" fmla="*/ 108242 h 649440"/>
              <a:gd name="connsiteX4" fmla="*/ 6137835 w 6137835"/>
              <a:gd name="connsiteY4" fmla="*/ 541198 h 649440"/>
              <a:gd name="connsiteX5" fmla="*/ 6029593 w 6137835"/>
              <a:gd name="connsiteY5" fmla="*/ 649440 h 649440"/>
              <a:gd name="connsiteX6" fmla="*/ 108242 w 6137835"/>
              <a:gd name="connsiteY6" fmla="*/ 649440 h 649440"/>
              <a:gd name="connsiteX7" fmla="*/ 0 w 6137835"/>
              <a:gd name="connsiteY7" fmla="*/ 541198 h 649440"/>
              <a:gd name="connsiteX8" fmla="*/ 0 w 6137835"/>
              <a:gd name="connsiteY8" fmla="*/ 108242 h 649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37835" h="649440">
                <a:moveTo>
                  <a:pt x="0" y="108242"/>
                </a:moveTo>
                <a:cubicBezTo>
                  <a:pt x="0" y="48462"/>
                  <a:pt x="48462" y="0"/>
                  <a:pt x="108242" y="0"/>
                </a:cubicBezTo>
                <a:lnTo>
                  <a:pt x="6029593" y="0"/>
                </a:lnTo>
                <a:cubicBezTo>
                  <a:pt x="6089373" y="0"/>
                  <a:pt x="6137835" y="48462"/>
                  <a:pt x="6137835" y="108242"/>
                </a:cubicBezTo>
                <a:lnTo>
                  <a:pt x="6137835" y="541198"/>
                </a:lnTo>
                <a:cubicBezTo>
                  <a:pt x="6137835" y="600978"/>
                  <a:pt x="6089373" y="649440"/>
                  <a:pt x="6029593" y="649440"/>
                </a:cubicBezTo>
                <a:lnTo>
                  <a:pt x="108242" y="649440"/>
                </a:lnTo>
                <a:cubicBezTo>
                  <a:pt x="48462" y="649440"/>
                  <a:pt x="0" y="600978"/>
                  <a:pt x="0" y="541198"/>
                </a:cubicBezTo>
                <a:lnTo>
                  <a:pt x="0" y="108242"/>
                </a:lnTo>
                <a:close/>
              </a:path>
            </a:pathLst>
          </a:custGeom>
          <a:solidFill>
            <a:srgbClr val="996600"/>
          </a:solidFill>
        </p:spPr>
        <p:style>
          <a:lnRef idx="2">
            <a:schemeClr val="lt1">
              <a:hueOff val="0"/>
              <a:satOff val="0"/>
              <a:lumOff val="0"/>
              <a:alphaOff val="0"/>
            </a:schemeClr>
          </a:lnRef>
          <a:fillRef idx="1">
            <a:schemeClr val="accent3">
              <a:hueOff val="0"/>
              <a:satOff val="0"/>
              <a:lumOff val="0"/>
              <a:alphaOff val="0"/>
            </a:schemeClr>
          </a:fillRef>
          <a:effectRef idx="0">
            <a:schemeClr val="accent3">
              <a:hueOff val="0"/>
              <a:satOff val="0"/>
              <a:lumOff val="0"/>
              <a:alphaOff val="0"/>
            </a:schemeClr>
          </a:effectRef>
          <a:fontRef idx="minor">
            <a:schemeClr val="lt1"/>
          </a:fontRef>
        </p:style>
        <p:txBody>
          <a:bodyPr spcFirstLastPara="0" vert="horz" wrap="square" lIns="197774" tIns="23777" rIns="197774" bIns="23777" numCol="1" spcCol="1270" anchor="ctr" anchorCtr="0">
            <a:noAutofit/>
          </a:bodyPr>
          <a:lstStyle/>
          <a:p>
            <a:pPr defTabSz="600075">
              <a:lnSpc>
                <a:spcPct val="90000"/>
              </a:lnSpc>
              <a:spcBef>
                <a:spcPct val="0"/>
              </a:spcBef>
              <a:spcAft>
                <a:spcPct val="35000"/>
              </a:spcAft>
            </a:pPr>
            <a:endParaRPr lang="en-GB" b="1" dirty="0">
              <a:latin typeface="Arial" panose="020B0604020202020204" pitchFamily="34" charset="0"/>
              <a:cs typeface="Arial" panose="020B0604020202020204" pitchFamily="34" charset="0"/>
            </a:endParaRPr>
          </a:p>
          <a:p>
            <a:pPr defTabSz="600075">
              <a:lnSpc>
                <a:spcPct val="90000"/>
              </a:lnSpc>
              <a:spcBef>
                <a:spcPct val="0"/>
              </a:spcBef>
              <a:spcAft>
                <a:spcPct val="35000"/>
              </a:spcAft>
            </a:pPr>
            <a:r>
              <a:rPr lang="en-ZA" b="1" dirty="0">
                <a:latin typeface="Arial" panose="020B0604020202020204" pitchFamily="34" charset="0"/>
                <a:cs typeface="Arial" panose="020B0604020202020204" pitchFamily="34" charset="0"/>
              </a:rPr>
              <a:t>FOCUS OF THE PRESENTATION</a:t>
            </a:r>
          </a:p>
          <a:p>
            <a:pPr defTabSz="600075">
              <a:lnSpc>
                <a:spcPct val="90000"/>
              </a:lnSpc>
              <a:spcBef>
                <a:spcPct val="0"/>
              </a:spcBef>
              <a:spcAft>
                <a:spcPct val="35000"/>
              </a:spcAft>
            </a:pPr>
            <a:endParaRPr lang="en-ZA"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98155969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0DC42F3C-4238-1F1E-9653-12C96F747FAE}"/>
              </a:ext>
            </a:extLst>
          </p:cNvPr>
          <p:cNvSpPr/>
          <p:nvPr/>
        </p:nvSpPr>
        <p:spPr>
          <a:xfrm>
            <a:off x="1143000" y="1500187"/>
            <a:ext cx="6858001" cy="3864128"/>
          </a:xfrm>
          <a:prstGeom prst="rect">
            <a:avLst/>
          </a:prstGeom>
          <a:solidFill>
            <a:srgbClr val="231F2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514350">
              <a:defRPr/>
            </a:pPr>
            <a:endParaRPr lang="en-ZA" sz="1013">
              <a:solidFill>
                <a:prstClr val="white"/>
              </a:solidFill>
              <a:latin typeface="Calibri"/>
            </a:endParaRPr>
          </a:p>
        </p:txBody>
      </p:sp>
      <p:sp>
        <p:nvSpPr>
          <p:cNvPr id="24" name="Oval 23"/>
          <p:cNvSpPr>
            <a:spLocks noChangeAspect="1"/>
          </p:cNvSpPr>
          <p:nvPr/>
        </p:nvSpPr>
        <p:spPr>
          <a:xfrm rot="16565156">
            <a:off x="5092901" y="1949089"/>
            <a:ext cx="2371788" cy="2372925"/>
          </a:xfrm>
          <a:prstGeom prst="ellipse">
            <a:avLst/>
          </a:prstGeom>
          <a:noFill/>
          <a:ln w="25400" cap="flat" cmpd="sng" algn="ctr">
            <a:gradFill>
              <a:gsLst>
                <a:gs pos="0">
                  <a:schemeClr val="bg1">
                    <a:lumMod val="75000"/>
                  </a:schemeClr>
                </a:gs>
                <a:gs pos="99000">
                  <a:schemeClr val="bg1">
                    <a:lumMod val="75000"/>
                  </a:schemeClr>
                </a:gs>
                <a:gs pos="79000">
                  <a:srgbClr val="CAD9EB">
                    <a:alpha val="0"/>
                  </a:srgbClr>
                </a:gs>
                <a:gs pos="22000">
                  <a:schemeClr val="bg1">
                    <a:lumMod val="85000"/>
                    <a:alpha val="0"/>
                  </a:schemeClr>
                </a:gs>
              </a:gsLst>
              <a:lin ang="5400000" scaled="1"/>
            </a:gradFill>
            <a:prstDash val="solid"/>
            <a:miter lim="800000"/>
          </a:ln>
          <a:effectLst/>
        </p:spPr>
        <p:txBody>
          <a:bodyPr rtlCol="0" anchor="ctr"/>
          <a:lstStyle/>
          <a:p>
            <a:pPr algn="ctr" defTabSz="514350">
              <a:defRPr/>
            </a:pPr>
            <a:endParaRPr lang="en-ZA" sz="1013">
              <a:solidFill>
                <a:prstClr val="white"/>
              </a:solidFill>
              <a:latin typeface="Calibri" panose="020F0502020204030204"/>
            </a:endParaRPr>
          </a:p>
        </p:txBody>
      </p:sp>
      <p:sp>
        <p:nvSpPr>
          <p:cNvPr id="16" name="TextBox 15"/>
          <p:cNvSpPr txBox="1"/>
          <p:nvPr/>
        </p:nvSpPr>
        <p:spPr>
          <a:xfrm>
            <a:off x="1421596" y="2800605"/>
            <a:ext cx="3134321" cy="923330"/>
          </a:xfrm>
          <a:prstGeom prst="rect">
            <a:avLst/>
          </a:prstGeom>
          <a:noFill/>
        </p:spPr>
        <p:txBody>
          <a:bodyPr wrap="square" rtlCol="0">
            <a:spAutoFit/>
          </a:bodyPr>
          <a:lstStyle/>
          <a:p>
            <a:pPr algn="ctr" defTabSz="514350">
              <a:defRPr/>
            </a:pPr>
            <a:r>
              <a:rPr lang="en-US" sz="2700" b="1" dirty="0">
                <a:solidFill>
                  <a:prstClr val="white">
                    <a:lumMod val="85000"/>
                  </a:prstClr>
                </a:solidFill>
                <a:latin typeface="Segoe UI" panose="020B0502040204020203" pitchFamily="34" charset="0"/>
                <a:cs typeface="Segoe UI" panose="020B0502040204020203" pitchFamily="34" charset="0"/>
              </a:rPr>
              <a:t>Household Characteristics</a:t>
            </a:r>
          </a:p>
        </p:txBody>
      </p:sp>
      <p:sp>
        <p:nvSpPr>
          <p:cNvPr id="4" name="Rectangle 3"/>
          <p:cNvSpPr/>
          <p:nvPr/>
        </p:nvSpPr>
        <p:spPr>
          <a:xfrm>
            <a:off x="2423405" y="1675285"/>
            <a:ext cx="1170967" cy="20792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514350">
              <a:defRPr/>
            </a:pPr>
            <a:endParaRPr lang="en-ZA" sz="1013">
              <a:solidFill>
                <a:prstClr val="white"/>
              </a:solidFill>
              <a:latin typeface="Calibri" panose="020F0502020204030204"/>
            </a:endParaRPr>
          </a:p>
        </p:txBody>
      </p:sp>
      <p:sp>
        <p:nvSpPr>
          <p:cNvPr id="10" name="Rectangle 9"/>
          <p:cNvSpPr/>
          <p:nvPr/>
        </p:nvSpPr>
        <p:spPr>
          <a:xfrm>
            <a:off x="1143000" y="1500188"/>
            <a:ext cx="6858675" cy="3857625"/>
          </a:xfrm>
          <a:prstGeom prst="rect">
            <a:avLst/>
          </a:prstGeom>
          <a:noFill/>
          <a:ln w="1270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514350">
              <a:defRPr/>
            </a:pPr>
            <a:endParaRPr lang="en-ZA" sz="1013">
              <a:solidFill>
                <a:prstClr val="white"/>
              </a:solidFill>
              <a:latin typeface="Calibri" panose="020F0502020204030204"/>
            </a:endParaRPr>
          </a:p>
        </p:txBody>
      </p:sp>
      <p:sp>
        <p:nvSpPr>
          <p:cNvPr id="15" name="Freeform 14"/>
          <p:cNvSpPr>
            <a:spLocks noChangeAspect="1"/>
          </p:cNvSpPr>
          <p:nvPr/>
        </p:nvSpPr>
        <p:spPr>
          <a:xfrm>
            <a:off x="5371817" y="1493685"/>
            <a:ext cx="1972823" cy="3334459"/>
          </a:xfrm>
          <a:custGeom>
            <a:avLst/>
            <a:gdLst>
              <a:gd name="connsiteX0" fmla="*/ 1949450 w 3714750"/>
              <a:gd name="connsiteY0" fmla="*/ 6350 h 5391150"/>
              <a:gd name="connsiteX1" fmla="*/ 3714750 w 3714750"/>
              <a:gd name="connsiteY1" fmla="*/ 0 h 5391150"/>
              <a:gd name="connsiteX2" fmla="*/ 1765300 w 3714750"/>
              <a:gd name="connsiteY2" fmla="*/ 5378450 h 5391150"/>
              <a:gd name="connsiteX3" fmla="*/ 0 w 3714750"/>
              <a:gd name="connsiteY3" fmla="*/ 5391150 h 5391150"/>
              <a:gd name="connsiteX4" fmla="*/ 1949450 w 3714750"/>
              <a:gd name="connsiteY4" fmla="*/ 6350 h 5391150"/>
              <a:gd name="connsiteX0" fmla="*/ 1949450 w 3714750"/>
              <a:gd name="connsiteY0" fmla="*/ 6350 h 5391150"/>
              <a:gd name="connsiteX1" fmla="*/ 3714750 w 3714750"/>
              <a:gd name="connsiteY1" fmla="*/ 0 h 5391150"/>
              <a:gd name="connsiteX2" fmla="*/ 1765300 w 3714750"/>
              <a:gd name="connsiteY2" fmla="*/ 5382683 h 5391150"/>
              <a:gd name="connsiteX3" fmla="*/ 0 w 3714750"/>
              <a:gd name="connsiteY3" fmla="*/ 5391150 h 5391150"/>
              <a:gd name="connsiteX4" fmla="*/ 1949450 w 3714750"/>
              <a:gd name="connsiteY4" fmla="*/ 6350 h 5391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14750" h="5391150">
                <a:moveTo>
                  <a:pt x="1949450" y="6350"/>
                </a:moveTo>
                <a:lnTo>
                  <a:pt x="3714750" y="0"/>
                </a:lnTo>
                <a:lnTo>
                  <a:pt x="1765300" y="5382683"/>
                </a:lnTo>
                <a:lnTo>
                  <a:pt x="0" y="5391150"/>
                </a:lnTo>
                <a:lnTo>
                  <a:pt x="1949450" y="6350"/>
                </a:lnTo>
                <a:close/>
              </a:path>
            </a:pathLst>
          </a:custGeom>
          <a:solidFill>
            <a:srgbClr val="F1905B">
              <a:alpha val="45000"/>
            </a:srgbClr>
          </a:solidFill>
          <a:ln w="25400" cap="flat" cmpd="sng" algn="ctr">
            <a:noFill/>
            <a:prstDash val="solid"/>
          </a:ln>
          <a:effectLst/>
        </p:spPr>
        <p:txBody>
          <a:bodyPr rtlCol="0" anchor="ctr"/>
          <a:lstStyle/>
          <a:p>
            <a:pPr algn="ctr" defTabSz="514350">
              <a:defRPr/>
            </a:pPr>
            <a:endParaRPr lang="en-ZA" sz="1013">
              <a:solidFill>
                <a:prstClr val="white"/>
              </a:solidFill>
              <a:latin typeface="Calibri"/>
            </a:endParaRPr>
          </a:p>
        </p:txBody>
      </p:sp>
      <p:sp>
        <p:nvSpPr>
          <p:cNvPr id="19" name="Oval 18"/>
          <p:cNvSpPr>
            <a:spLocks noChangeAspect="1"/>
          </p:cNvSpPr>
          <p:nvPr/>
        </p:nvSpPr>
        <p:spPr>
          <a:xfrm>
            <a:off x="5326285" y="2177185"/>
            <a:ext cx="1937693" cy="1938622"/>
          </a:xfrm>
          <a:prstGeom prst="ellipse">
            <a:avLst/>
          </a:prstGeom>
          <a:solidFill>
            <a:srgbClr val="67BDBC"/>
          </a:solidFill>
          <a:ln w="25400" cap="flat" cmpd="sng" algn="ctr">
            <a:noFill/>
            <a:prstDash val="solid"/>
            <a:miter lim="800000"/>
          </a:ln>
          <a:effectLst/>
        </p:spPr>
        <p:txBody>
          <a:bodyPr rtlCol="0" anchor="ctr"/>
          <a:lstStyle/>
          <a:p>
            <a:pPr algn="ctr" defTabSz="514350">
              <a:defRPr/>
            </a:pPr>
            <a:endParaRPr lang="en-ZA" sz="1013">
              <a:solidFill>
                <a:prstClr val="white"/>
              </a:solidFill>
              <a:latin typeface="Calibri" panose="020F0502020204030204"/>
            </a:endParaRPr>
          </a:p>
        </p:txBody>
      </p:sp>
      <p:pic>
        <p:nvPicPr>
          <p:cNvPr id="9" name="Picture 8" descr="A group of women sitting outside a house&#10;&#10;Description automatically generated">
            <a:extLst>
              <a:ext uri="{FF2B5EF4-FFF2-40B4-BE49-F238E27FC236}">
                <a16:creationId xmlns:a16="http://schemas.microsoft.com/office/drawing/2014/main" id="{B453C7FA-68CF-7E10-8A90-2479F6FF7986}"/>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5180531" y="2023089"/>
            <a:ext cx="2197949" cy="2197949"/>
          </a:xfrm>
          <a:prstGeom prst="ellipse">
            <a:avLst/>
          </a:prstGeom>
        </p:spPr>
      </p:pic>
    </p:spTree>
    <p:extLst>
      <p:ext uri="{BB962C8B-B14F-4D97-AF65-F5344CB8AC3E}">
        <p14:creationId xmlns:p14="http://schemas.microsoft.com/office/powerpoint/2010/main" val="31137078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mph" presetSubtype="0" fill="hold" grpId="0" nodeType="afterEffect">
                                  <p:stCondLst>
                                    <p:cond delay="0"/>
                                  </p:stCondLst>
                                  <p:childTnLst>
                                    <p:animRot by="21600000">
                                      <p:cBhvr>
                                        <p:cTn id="6" dur="2000" fill="hold"/>
                                        <p:tgtEl>
                                          <p:spTgt spid="24"/>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1F13D96-A003-E79A-F0BF-A438C601D58B}"/>
            </a:ext>
          </a:extLst>
        </p:cNvPr>
        <p:cNvGrpSpPr/>
        <p:nvPr/>
      </p:nvGrpSpPr>
      <p:grpSpPr>
        <a:xfrm>
          <a:off x="0" y="0"/>
          <a:ext cx="0" cy="0"/>
          <a:chOff x="0" y="0"/>
          <a:chExt cx="0" cy="0"/>
        </a:xfrm>
      </p:grpSpPr>
      <p:graphicFrame>
        <p:nvGraphicFramePr>
          <p:cNvPr id="2" name="Chart 1">
            <a:extLst>
              <a:ext uri="{FF2B5EF4-FFF2-40B4-BE49-F238E27FC236}">
                <a16:creationId xmlns:a16="http://schemas.microsoft.com/office/drawing/2014/main" id="{F4575F87-ADDB-E6CB-E501-56447CC2DEF2}"/>
              </a:ext>
            </a:extLst>
          </p:cNvPr>
          <p:cNvGraphicFramePr>
            <a:graphicFrameLocks/>
          </p:cNvGraphicFramePr>
          <p:nvPr>
            <p:extLst>
              <p:ext uri="{D42A27DB-BD31-4B8C-83A1-F6EECF244321}">
                <p14:modId xmlns:p14="http://schemas.microsoft.com/office/powerpoint/2010/main" val="170484185"/>
              </p:ext>
            </p:extLst>
          </p:nvPr>
        </p:nvGraphicFramePr>
        <p:xfrm>
          <a:off x="457200" y="1404026"/>
          <a:ext cx="8270646" cy="4541092"/>
        </p:xfrm>
        <a:graphic>
          <a:graphicData uri="http://schemas.openxmlformats.org/drawingml/2006/chart">
            <c:chart xmlns:c="http://schemas.openxmlformats.org/drawingml/2006/chart" xmlns:r="http://schemas.openxmlformats.org/officeDocument/2006/relationships" r:id="rId2"/>
          </a:graphicData>
        </a:graphic>
      </p:graphicFrame>
      <p:sp>
        <p:nvSpPr>
          <p:cNvPr id="3" name="Rectangle 2">
            <a:extLst>
              <a:ext uri="{FF2B5EF4-FFF2-40B4-BE49-F238E27FC236}">
                <a16:creationId xmlns:a16="http://schemas.microsoft.com/office/drawing/2014/main" id="{7606DF1F-6D0F-1606-74CC-1F58E3E8807B}"/>
              </a:ext>
            </a:extLst>
          </p:cNvPr>
          <p:cNvSpPr/>
          <p:nvPr/>
        </p:nvSpPr>
        <p:spPr>
          <a:xfrm>
            <a:off x="1066799" y="912882"/>
            <a:ext cx="7661047" cy="338554"/>
          </a:xfrm>
          <a:prstGeom prst="rect">
            <a:avLst/>
          </a:prstGeom>
        </p:spPr>
        <p:txBody>
          <a:bodyPr wrap="square">
            <a:spAutoFit/>
          </a:bodyPr>
          <a:lstStyle/>
          <a:p>
            <a:pPr defTabSz="514350">
              <a:defRPr/>
            </a:pPr>
            <a:r>
              <a:rPr lang="en-GB" sz="1600" b="1" dirty="0">
                <a:solidFill>
                  <a:prstClr val="black">
                    <a:lumMod val="65000"/>
                    <a:lumOff val="35000"/>
                  </a:prstClr>
                </a:solidFill>
                <a:latin typeface="Arial" panose="020B0604020202020204" pitchFamily="34" charset="0"/>
                <a:cs typeface="Arial" panose="020B0604020202020204" pitchFamily="34" charset="0"/>
              </a:rPr>
              <a:t>Percentage of female-headed households by province, 2024</a:t>
            </a:r>
          </a:p>
        </p:txBody>
      </p:sp>
      <p:sp>
        <p:nvSpPr>
          <p:cNvPr id="5" name="TextBox 78">
            <a:extLst>
              <a:ext uri="{FF2B5EF4-FFF2-40B4-BE49-F238E27FC236}">
                <a16:creationId xmlns:a16="http://schemas.microsoft.com/office/drawing/2014/main" id="{7E5CB5BB-98D1-BE30-90AA-4937360C4CBB}"/>
              </a:ext>
            </a:extLst>
          </p:cNvPr>
          <p:cNvSpPr txBox="1"/>
          <p:nvPr/>
        </p:nvSpPr>
        <p:spPr>
          <a:xfrm>
            <a:off x="873350" y="390961"/>
            <a:ext cx="7661049" cy="369332"/>
          </a:xfrm>
          <a:prstGeom prst="rect">
            <a:avLst/>
          </a:prstGeom>
          <a:noFill/>
        </p:spPr>
        <p:txBody>
          <a:bodyPr wrap="square" rtlCol="0">
            <a:spAutoFit/>
          </a:bodyPr>
          <a:lstStyle>
            <a:defPPr>
              <a:defRPr lang="en-US"/>
            </a:defPPr>
            <a:lvl1pPr>
              <a:defRPr sz="2400" b="1">
                <a:latin typeface="Calibri Light" panose="020F0302020204030204" pitchFamily="34" charset="0"/>
                <a:cs typeface="Calibri Light" panose="020F0302020204030204" pitchFamily="34" charset="0"/>
              </a:defRPr>
            </a:lvl1pPr>
          </a:lstStyle>
          <a:p>
            <a:pPr defTabSz="514350">
              <a:defRPr/>
            </a:pPr>
            <a:r>
              <a:rPr lang="en-GB" sz="1800" b="0" dirty="0">
                <a:solidFill>
                  <a:schemeClr val="tx1"/>
                </a:solidFill>
                <a:latin typeface="Arial" panose="020B0604020202020204" pitchFamily="34" charset="0"/>
                <a:cs typeface="Arial" panose="020B0604020202020204" pitchFamily="34" charset="0"/>
              </a:rPr>
              <a:t>More than two-fifths (42,4%) of all households were headed by </a:t>
            </a:r>
            <a:r>
              <a:rPr lang="en-GB" sz="1800" dirty="0">
                <a:solidFill>
                  <a:schemeClr val="tx1"/>
                </a:solidFill>
                <a:latin typeface="Arial" panose="020B0604020202020204" pitchFamily="34" charset="0"/>
                <a:cs typeface="Arial" panose="020B0604020202020204" pitchFamily="34" charset="0"/>
              </a:rPr>
              <a:t>females</a:t>
            </a:r>
            <a:r>
              <a:rPr lang="en-GB" sz="1350" dirty="0">
                <a:solidFill>
                  <a:schemeClr val="accent6">
                    <a:lumMod val="75000"/>
                  </a:schemeClr>
                </a:solidFill>
                <a:latin typeface="Segoe UI" panose="020B0502040204020203" pitchFamily="34" charset="0"/>
                <a:cs typeface="Segoe UI" panose="020B0502040204020203" pitchFamily="34" charset="0"/>
              </a:rPr>
              <a:t>.</a:t>
            </a:r>
          </a:p>
        </p:txBody>
      </p:sp>
      <p:sp>
        <p:nvSpPr>
          <p:cNvPr id="9" name="TextBox 8">
            <a:extLst>
              <a:ext uri="{FF2B5EF4-FFF2-40B4-BE49-F238E27FC236}">
                <a16:creationId xmlns:a16="http://schemas.microsoft.com/office/drawing/2014/main" id="{0F2AD17F-B1C6-5739-228E-6684449C8EF2}"/>
              </a:ext>
            </a:extLst>
          </p:cNvPr>
          <p:cNvSpPr txBox="1"/>
          <p:nvPr/>
        </p:nvSpPr>
        <p:spPr>
          <a:xfrm>
            <a:off x="6033589" y="2181691"/>
            <a:ext cx="1057996" cy="456087"/>
          </a:xfrm>
          <a:prstGeom prst="rect">
            <a:avLst/>
          </a:prstGeom>
          <a:noFill/>
        </p:spPr>
        <p:txBody>
          <a:bodyPr wrap="square">
            <a:spAutoFit/>
          </a:bodyPr>
          <a:lstStyle/>
          <a:p>
            <a:pPr algn="r" defTabSz="514350">
              <a:defRPr/>
            </a:pPr>
            <a:r>
              <a:rPr lang="en-GB" sz="788" dirty="0">
                <a:solidFill>
                  <a:srgbClr val="D26852"/>
                </a:solidFill>
                <a:latin typeface="Segoe UI" panose="020B0502040204020203" pitchFamily="34" charset="0"/>
                <a:cs typeface="Segoe UI" panose="020B0502040204020203" pitchFamily="34" charset="0"/>
              </a:rPr>
              <a:t>Female heads were most common in rural areas (47,1%), </a:t>
            </a:r>
            <a:endParaRPr lang="en-ZA" sz="788" dirty="0">
              <a:solidFill>
                <a:srgbClr val="D26852"/>
              </a:solidFill>
              <a:latin typeface="Segoe UI" panose="020B0502040204020203" pitchFamily="34" charset="0"/>
              <a:cs typeface="Segoe UI" panose="020B0502040204020203" pitchFamily="34" charset="0"/>
            </a:endParaRPr>
          </a:p>
        </p:txBody>
      </p:sp>
      <p:cxnSp>
        <p:nvCxnSpPr>
          <p:cNvPr id="10" name="Straight Connector 9">
            <a:extLst>
              <a:ext uri="{FF2B5EF4-FFF2-40B4-BE49-F238E27FC236}">
                <a16:creationId xmlns:a16="http://schemas.microsoft.com/office/drawing/2014/main" id="{398F13D6-461F-D1AE-726E-2961E256900D}"/>
              </a:ext>
            </a:extLst>
          </p:cNvPr>
          <p:cNvCxnSpPr>
            <a:cxnSpLocks/>
          </p:cNvCxnSpPr>
          <p:nvPr/>
        </p:nvCxnSpPr>
        <p:spPr>
          <a:xfrm>
            <a:off x="7123784" y="2065403"/>
            <a:ext cx="0" cy="648072"/>
          </a:xfrm>
          <a:prstGeom prst="line">
            <a:avLst/>
          </a:prstGeom>
          <a:ln w="6350" cap="rnd">
            <a:solidFill>
              <a:schemeClr val="bg1">
                <a:lumMod val="50000"/>
              </a:schemeClr>
            </a:solidFill>
            <a:tailEnd type="none" w="med" len="med"/>
          </a:ln>
          <a:effectLst/>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4F24A5B6-B1CA-B603-C235-25A5FF672A20}"/>
              </a:ext>
            </a:extLst>
          </p:cNvPr>
          <p:cNvCxnSpPr>
            <a:cxnSpLocks/>
          </p:cNvCxnSpPr>
          <p:nvPr/>
        </p:nvCxnSpPr>
        <p:spPr>
          <a:xfrm>
            <a:off x="7123783" y="2315355"/>
            <a:ext cx="364541" cy="398122"/>
          </a:xfrm>
          <a:prstGeom prst="line">
            <a:avLst/>
          </a:prstGeom>
          <a:ln w="6350">
            <a:solidFill>
              <a:schemeClr val="bg1">
                <a:lumMod val="50000"/>
              </a:schemeClr>
            </a:solidFill>
            <a:tailEnd type="oval" w="med" len="med"/>
          </a:ln>
          <a:effectLst/>
        </p:spPr>
        <p:style>
          <a:lnRef idx="1">
            <a:schemeClr val="accent1"/>
          </a:lnRef>
          <a:fillRef idx="0">
            <a:schemeClr val="accent1"/>
          </a:fillRef>
          <a:effectRef idx="0">
            <a:schemeClr val="accent1"/>
          </a:effectRef>
          <a:fontRef idx="minor">
            <a:schemeClr val="tx1"/>
          </a:fontRef>
        </p:style>
      </p:cxnSp>
      <p:sp>
        <p:nvSpPr>
          <p:cNvPr id="4" name="Slide Number Placeholder 5">
            <a:extLst>
              <a:ext uri="{FF2B5EF4-FFF2-40B4-BE49-F238E27FC236}">
                <a16:creationId xmlns:a16="http://schemas.microsoft.com/office/drawing/2014/main" id="{C37B9F29-378B-8B8A-6608-40D153FF4046}"/>
              </a:ext>
            </a:extLst>
          </p:cNvPr>
          <p:cNvSpPr txBox="1">
            <a:spLocks/>
          </p:cNvSpPr>
          <p:nvPr/>
        </p:nvSpPr>
        <p:spPr>
          <a:xfrm>
            <a:off x="3906269" y="5043290"/>
            <a:ext cx="1600200" cy="205383"/>
          </a:xfrm>
          <a:prstGeom prst="rect">
            <a:avLst/>
          </a:prstGeom>
        </p:spPr>
        <p:txBody>
          <a:bodyPr/>
          <a:lstStyle>
            <a:defPPr>
              <a:defRPr lang="en-US"/>
            </a:defPPr>
            <a:lvl1pPr marL="0" algn="ctr"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514350">
              <a:defRPr/>
            </a:pPr>
            <a:fld id="{F3284DE6-A14E-450E-9204-FF7EB28CD8E9}" type="slidenum">
              <a:rPr lang="en-ZA" sz="1013">
                <a:solidFill>
                  <a:prstClr val="white">
                    <a:lumMod val="50000"/>
                  </a:prstClr>
                </a:solidFill>
                <a:latin typeface="Segoe UI" panose="020B0502040204020203" pitchFamily="34" charset="0"/>
                <a:cs typeface="Segoe UI" panose="020B0502040204020203" pitchFamily="34" charset="0"/>
              </a:rPr>
              <a:pPr defTabSz="514350">
                <a:defRPr/>
              </a:pPr>
              <a:t>9</a:t>
            </a:fld>
            <a:endParaRPr lang="en-ZA" sz="1013" dirty="0">
              <a:solidFill>
                <a:prstClr val="white">
                  <a:lumMod val="50000"/>
                </a:prstClr>
              </a:solidFill>
              <a:latin typeface="Segoe UI" panose="020B0502040204020203" pitchFamily="34" charset="0"/>
              <a:cs typeface="Segoe UI" panose="020B0502040204020203" pitchFamily="34" charset="0"/>
            </a:endParaRPr>
          </a:p>
        </p:txBody>
      </p:sp>
      <p:sp>
        <p:nvSpPr>
          <p:cNvPr id="7" name="TextBox 6">
            <a:extLst>
              <a:ext uri="{FF2B5EF4-FFF2-40B4-BE49-F238E27FC236}">
                <a16:creationId xmlns:a16="http://schemas.microsoft.com/office/drawing/2014/main" id="{06F1FE77-1780-7AA2-3F95-D064585AAC06}"/>
              </a:ext>
            </a:extLst>
          </p:cNvPr>
          <p:cNvSpPr txBox="1"/>
          <p:nvPr/>
        </p:nvSpPr>
        <p:spPr>
          <a:xfrm>
            <a:off x="6695368" y="4729957"/>
            <a:ext cx="1585913" cy="170175"/>
          </a:xfrm>
          <a:prstGeom prst="rect">
            <a:avLst/>
          </a:prstGeom>
          <a:noFill/>
        </p:spPr>
        <p:txBody>
          <a:bodyPr wrap="square">
            <a:spAutoFit/>
          </a:bodyPr>
          <a:lstStyle/>
          <a:p>
            <a:pPr defTabSz="514350">
              <a:defRPr/>
            </a:pPr>
            <a:r>
              <a:rPr lang="en-ZA" sz="506" dirty="0">
                <a:solidFill>
                  <a:prstClr val="white">
                    <a:lumMod val="65000"/>
                  </a:prstClr>
                </a:solidFill>
                <a:latin typeface="Segoe UI" panose="020B0502040204020203" pitchFamily="34" charset="0"/>
                <a:cs typeface="Segoe UI" panose="020B0502040204020203" pitchFamily="34" charset="0"/>
              </a:rPr>
              <a:t>Source: General Household Survey 2024</a:t>
            </a:r>
          </a:p>
        </p:txBody>
      </p:sp>
    </p:spTree>
    <p:extLst>
      <p:ext uri="{BB962C8B-B14F-4D97-AF65-F5344CB8AC3E}">
        <p14:creationId xmlns:p14="http://schemas.microsoft.com/office/powerpoint/2010/main" val="28581767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Narrow"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docProps/app.xml><?xml version="1.0" encoding="utf-8"?>
<Properties xmlns="http://schemas.openxmlformats.org/officeDocument/2006/extended-properties" xmlns:vt="http://schemas.openxmlformats.org/officeDocument/2006/docPropsVTypes">
  <Template/>
  <TotalTime>298</TotalTime>
  <Words>1839</Words>
  <Application>Microsoft Office PowerPoint</Application>
  <PresentationFormat>On-screen Show (4:3)</PresentationFormat>
  <Paragraphs>229</Paragraphs>
  <Slides>38</Slides>
  <Notes>6</Notes>
  <HiddenSlides>3</HiddenSlides>
  <MMClips>0</MMClips>
  <ScaleCrop>false</ScaleCrop>
  <HeadingPairs>
    <vt:vector size="4" baseType="variant">
      <vt:variant>
        <vt:lpstr>Theme</vt:lpstr>
      </vt:variant>
      <vt:variant>
        <vt:i4>1</vt:i4>
      </vt:variant>
      <vt:variant>
        <vt:lpstr>Slide Titles</vt:lpstr>
      </vt:variant>
      <vt:variant>
        <vt:i4>38</vt:i4>
      </vt:variant>
    </vt:vector>
  </HeadingPairs>
  <TitlesOfParts>
    <vt:vector size="39" baseType="lpstr">
      <vt:lpstr>Office Theme</vt:lpstr>
      <vt:lpstr>PowerPoint Presentation</vt:lpstr>
      <vt:lpstr>PURPOSE </vt:lpstr>
      <vt:lpstr>PowerPoint Presentation</vt:lpstr>
      <vt:lpstr>PowerPoint Presentation</vt:lpstr>
      <vt:lpstr>PowerPoint Presentation</vt:lpstr>
      <vt:lpstr>PowerPoint Presentation</vt:lpstr>
      <vt:lpstr>STATUS OF WOMEN </vt:lpstr>
      <vt:lpstr>PowerPoint Presentation</vt:lpstr>
      <vt:lpstr>PowerPoint Presentation</vt:lpstr>
      <vt:lpstr>PowerPoint Presentation</vt:lpstr>
      <vt:lpstr>Living Arrangements</vt:lpstr>
      <vt:lpstr>Women and Health </vt:lpstr>
      <vt:lpstr>Health Indicators </vt:lpstr>
      <vt:lpstr>Life Expectancy </vt:lpstr>
      <vt:lpstr>ACCESS TO HEALTH SERVICES </vt:lpstr>
      <vt:lpstr>ACCESS TO HEALTH SERVICES </vt:lpstr>
      <vt:lpstr>PowerPoint Presentation</vt:lpstr>
      <vt:lpstr>ECONOMIC EMPOWERMENT </vt:lpstr>
      <vt:lpstr>ECONOMIC EMPOWERMENT </vt:lpstr>
      <vt:lpstr>ECONOMIC EMPOWERMENT </vt:lpstr>
      <vt:lpstr>Labour Force Participation</vt:lpstr>
      <vt:lpstr>UNEMPLOYMENT</vt:lpstr>
      <vt:lpstr>INFORMAL BUSINESS</vt:lpstr>
      <vt:lpstr>Procurement Spend Database for WYPD Owned Businesses </vt:lpstr>
      <vt:lpstr>EMPLOYMENT</vt:lpstr>
      <vt:lpstr>GENDER PAY GAP</vt:lpstr>
      <vt:lpstr>Freedom from violence, stigma and stereotypes</vt:lpstr>
      <vt:lpstr>Setting the Scene – GBVF Context</vt:lpstr>
      <vt:lpstr>SEXUAL OFFENCES REPORTED TO SAPS</vt:lpstr>
      <vt:lpstr>PARTICIPATION, ACCOUNTABILITY AND GENDER-RESPONSIVE INSTITUTIONS</vt:lpstr>
      <vt:lpstr>POLITICAL REPRESENTATION</vt:lpstr>
      <vt:lpstr>POLITICAL REPRESENTATION</vt:lpstr>
      <vt:lpstr>Decision-making positions at the Local level</vt:lpstr>
      <vt:lpstr>Decision-making positions at the Local level</vt:lpstr>
      <vt:lpstr>PowerPoint Presentation</vt:lpstr>
      <vt:lpstr>PowerPoint Presentation</vt:lpstr>
      <vt:lpstr>Assessment of gender in top five party manifestos</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HEADING</dc:title>
  <dc:creator>Ravin Singh</dc:creator>
  <cp:lastModifiedBy>Nokwanda Mahori</cp:lastModifiedBy>
  <cp:revision>24</cp:revision>
  <dcterms:created xsi:type="dcterms:W3CDTF">2025-12-09T07:31:36Z</dcterms:created>
  <dcterms:modified xsi:type="dcterms:W3CDTF">2025-12-10T08:26:38Z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2025-12-08T00:00:00Z</vt:filetime>
  </property>
  <property fmtid="{D5CDD505-2E9C-101B-9397-08002B2CF9AE}" pid="3" name="Creator">
    <vt:lpwstr>Acrobat PDFMaker 21 for PowerPoint</vt:lpwstr>
  </property>
  <property fmtid="{D5CDD505-2E9C-101B-9397-08002B2CF9AE}" pid="4" name="ICV">
    <vt:lpwstr>DB8EAD28831BCA68822F29697C9FE24D_43</vt:lpwstr>
  </property>
  <property fmtid="{D5CDD505-2E9C-101B-9397-08002B2CF9AE}" pid="5" name="KSOProductBuildVer">
    <vt:lpwstr>1033-12.1.22553.22553</vt:lpwstr>
  </property>
  <property fmtid="{D5CDD505-2E9C-101B-9397-08002B2CF9AE}" pid="6" name="LastSaved">
    <vt:filetime>2025-12-09T00:00:00Z</vt:filetime>
  </property>
  <property fmtid="{D5CDD505-2E9C-101B-9397-08002B2CF9AE}" pid="7" name="Producer">
    <vt:lpwstr>Adobe PDF Library 21.7.127</vt:lpwstr>
  </property>
</Properties>
</file>